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6"/>
  </p:notesMasterIdLst>
  <p:sldIdLst>
    <p:sldId id="256" r:id="rId3"/>
    <p:sldId id="259" r:id="rId4"/>
    <p:sldId id="2064" r:id="rId5"/>
    <p:sldId id="2065" r:id="rId6"/>
    <p:sldId id="2067" r:id="rId7"/>
    <p:sldId id="2074" r:id="rId8"/>
    <p:sldId id="2068" r:id="rId9"/>
    <p:sldId id="2069" r:id="rId10"/>
    <p:sldId id="2070" r:id="rId11"/>
    <p:sldId id="2071" r:id="rId12"/>
    <p:sldId id="2072" r:id="rId13"/>
    <p:sldId id="2073" r:id="rId14"/>
    <p:sldId id="2087" r:id="rId15"/>
    <p:sldId id="2075" r:id="rId16"/>
    <p:sldId id="2076" r:id="rId17"/>
    <p:sldId id="260" r:id="rId18"/>
    <p:sldId id="2079" r:id="rId19"/>
    <p:sldId id="2083" r:id="rId20"/>
    <p:sldId id="2078" r:id="rId21"/>
    <p:sldId id="2080" r:id="rId22"/>
    <p:sldId id="2084" r:id="rId23"/>
    <p:sldId id="2081" r:id="rId24"/>
    <p:sldId id="2025" r:id="rId25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рошина Наталья Николаевна" initials="ЕНН" lastIdx="1" clrIdx="0">
    <p:extLst>
      <p:ext uri="{19B8F6BF-5375-455C-9EA6-DF929625EA0E}">
        <p15:presenceInfo xmlns:p15="http://schemas.microsoft.com/office/powerpoint/2012/main" userId="S-1-5-21-2072974133-1274617562-2025350087-107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BF7"/>
    <a:srgbClr val="E8A0EA"/>
    <a:srgbClr val="009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3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85;&#1082;&#1086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85;&#1082;&#1086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85;&#1082;&#1086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85;&#1082;&#1086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75;&#1080;&#1073;&#1090;-&#1085;&#1086;&#1074;&#1072;&#1103;%20&#1074;&#1099;&#1075;&#1088;&#1091;&#1079;&#1082;&#1072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75;&#1080;&#1073;&#1090;-&#1085;&#1086;&#1074;&#1072;&#1103;%20&#1074;&#1099;&#1075;&#1088;&#1091;&#1079;&#1082;&#107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92;&#1090;&#1072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%20&#1086;&#1092;&#1090;&#1072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4FileServ-1\TFOMS\finance\&#1041;&#1088;&#1077;&#1076;&#1086;&#1074;&#1072;%20&#1054;.&#1053;\&#1052;&#1054;&#1048;%20&#1044;&#1054;&#1050;&#1059;&#1052;&#1045;&#1053;&#1058;&#1067;\&#1057;&#1083;&#1072;&#1081;&#1076;&#1099;\!!!2025\&#1050;&#1086;&#1085;&#1092;&#1077;&#1088;&#1077;&#1085;&#1094;&#1080;&#1103;\&#1053;&#1086;&#1103;&#1073;&#1088;&#1100;%202025\&#1057;&#1074;&#1086;&#1076;_&#1075;&#1077;&#1087;&#1072;&#1090;&#1080;&#1090;&#1099;%202025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aseline="0" dirty="0"/>
              <a:t> </a:t>
            </a:r>
            <a:r>
              <a:rPr lang="ru-RU" sz="3200" baseline="0" dirty="0"/>
              <a:t>ГУЗ</a:t>
            </a:r>
            <a:endParaRPr lang="ru-RU" dirty="0"/>
          </a:p>
        </c:rich>
      </c:tx>
      <c:layout>
        <c:manualLayout>
          <c:xMode val="edge"/>
          <c:yMode val="edge"/>
          <c:x val="0.29398692357954642"/>
          <c:y val="2.68083058370336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2206803876966416"/>
          <c:y val="0.25282530929232638"/>
          <c:w val="0.48236316662067347"/>
          <c:h val="0.56924694400352849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Pt>
            <c:idx val="0"/>
            <c:bubble3D val="0"/>
            <c:explosion val="1"/>
            <c:spPr>
              <a:solidFill>
                <a:schemeClr val="accent1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5FA7-4624-9651-4A5AF02FDE7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5FA7-4624-9651-4A5AF02FDE7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5FA7-4624-9651-4A5AF02FDE7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5FA7-4624-9651-4A5AF02FDE7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5FA7-4624-9651-4A5AF02FDE7E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5FA7-4624-9651-4A5AF02FDE7E}"/>
              </c:ext>
            </c:extLst>
          </c:dPt>
          <c:dPt>
            <c:idx val="6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5FA7-4624-9651-4A5AF02FDE7E}"/>
              </c:ext>
            </c:extLst>
          </c:dPt>
          <c:dLbls>
            <c:dLbl>
              <c:idx val="0"/>
              <c:layout>
                <c:manualLayout>
                  <c:x val="-0.15960686250983488"/>
                  <c:y val="-0.14000291771937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A7-4624-9651-4A5AF02FDE7E}"/>
                </c:ext>
              </c:extLst>
            </c:dLbl>
            <c:dLbl>
              <c:idx val="4"/>
              <c:layout>
                <c:manualLayout>
                  <c:x val="-5.3309554488899728E-2"/>
                  <c:y val="-3.1256420624429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FA7-4624-9651-4A5AF02FDE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'Доля химии'!$C$14:$I$14</c:f>
              <c:strCache>
                <c:ptCount val="7"/>
                <c:pt idx="0">
                  <c:v>Лекарственная терапия</c:v>
                </c:pt>
                <c:pt idx="1">
                  <c:v>Онкогематология</c:v>
                </c:pt>
                <c:pt idx="2">
                  <c:v>Хирургическое лечение</c:v>
                </c:pt>
                <c:pt idx="3">
                  <c:v>Лучевая терапия</c:v>
                </c:pt>
                <c:pt idx="4">
                  <c:v>Химиолучевая терапия</c:v>
                </c:pt>
                <c:pt idx="5">
                  <c:v>Диагностика</c:v>
                </c:pt>
                <c:pt idx="6">
                  <c:v>Прочее</c:v>
                </c:pt>
              </c:strCache>
            </c:strRef>
          </c:cat>
          <c:val>
            <c:numRef>
              <c:f>'Доля химии'!$C$15:$I$15</c:f>
              <c:numCache>
                <c:formatCode>0.0%</c:formatCode>
                <c:ptCount val="7"/>
                <c:pt idx="0">
                  <c:v>0.69334105287888703</c:v>
                </c:pt>
                <c:pt idx="1">
                  <c:v>5.6554061991307122E-2</c:v>
                </c:pt>
                <c:pt idx="2">
                  <c:v>0.10620248703619796</c:v>
                </c:pt>
                <c:pt idx="3">
                  <c:v>1.3979090100521908E-2</c:v>
                </c:pt>
                <c:pt idx="4" formatCode="0.000%">
                  <c:v>4.7827619191461514E-4</c:v>
                </c:pt>
                <c:pt idx="5">
                  <c:v>1.2376445317088725E-2</c:v>
                </c:pt>
                <c:pt idx="6">
                  <c:v>0.11706858648408264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FA7-4624-9651-4A5AF02FDE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/>
              <a:t>ЧУЗ</a:t>
            </a:r>
          </a:p>
        </c:rich>
      </c:tx>
      <c:layout>
        <c:manualLayout>
          <c:xMode val="edge"/>
          <c:yMode val="edge"/>
          <c:x val="0.38924262707982027"/>
          <c:y val="1.729343864406433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2795559357248837"/>
          <c:y val="0.25787734132137669"/>
          <c:w val="0.42761873544690637"/>
          <c:h val="0.52546076279550857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6543-4CD8-8F16-D1129250876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6543-4CD8-8F16-D1129250876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6543-4CD8-8F16-D1129250876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6543-4CD8-8F16-D1129250876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9-6543-4CD8-8F16-D1129250876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B-6543-4CD8-8F16-D1129250876A}"/>
              </c:ext>
            </c:extLst>
          </c:dPt>
          <c:dPt>
            <c:idx val="6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D-6543-4CD8-8F16-D1129250876A}"/>
              </c:ext>
            </c:extLst>
          </c:dPt>
          <c:dLbls>
            <c:dLbl>
              <c:idx val="0"/>
              <c:layout>
                <c:manualLayout>
                  <c:x val="-9.6750570193777877E-2"/>
                  <c:y val="-0.120202754825031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43-4CD8-8F16-D1129250876A}"/>
                </c:ext>
              </c:extLst>
            </c:dLbl>
            <c:dLbl>
              <c:idx val="4"/>
              <c:layout>
                <c:manualLayout>
                  <c:x val="-4.0221592302550235E-2"/>
                  <c:y val="1.689042835464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543-4CD8-8F16-D1129250876A}"/>
                </c:ext>
              </c:extLst>
            </c:dLbl>
            <c:dLbl>
              <c:idx val="5"/>
              <c:layout>
                <c:manualLayout>
                  <c:x val="4.8084223224165612E-2"/>
                  <c:y val="-2.222944362977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543-4CD8-8F16-D1129250876A}"/>
                </c:ext>
              </c:extLst>
            </c:dLbl>
            <c:dLbl>
              <c:idx val="6"/>
              <c:layout>
                <c:manualLayout>
                  <c:x val="7.1575698382257288E-2"/>
                  <c:y val="-7.14454782826233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543-4CD8-8F16-D112925087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'Доля химии'!$C$33:$I$33</c:f>
              <c:strCache>
                <c:ptCount val="7"/>
                <c:pt idx="0">
                  <c:v>Лекарственная терапия</c:v>
                </c:pt>
                <c:pt idx="1">
                  <c:v>Онкогематология</c:v>
                </c:pt>
                <c:pt idx="2">
                  <c:v>Хирургическое лечение</c:v>
                </c:pt>
                <c:pt idx="3">
                  <c:v>Лучевая терапия</c:v>
                </c:pt>
                <c:pt idx="4">
                  <c:v>Химиолучевая терапия</c:v>
                </c:pt>
                <c:pt idx="5">
                  <c:v>Диагностика</c:v>
                </c:pt>
                <c:pt idx="6">
                  <c:v>Прочее</c:v>
                </c:pt>
              </c:strCache>
            </c:strRef>
          </c:cat>
          <c:val>
            <c:numRef>
              <c:f>'Доля химии'!$C$34:$I$34</c:f>
              <c:numCache>
                <c:formatCode>0.0%</c:formatCode>
                <c:ptCount val="7"/>
                <c:pt idx="0">
                  <c:v>0.7386242581037894</c:v>
                </c:pt>
                <c:pt idx="1">
                  <c:v>3.0309947750215595E-2</c:v>
                </c:pt>
                <c:pt idx="2">
                  <c:v>4.7506721452848372E-2</c:v>
                </c:pt>
                <c:pt idx="3">
                  <c:v>0.12344645665297012</c:v>
                </c:pt>
                <c:pt idx="4">
                  <c:v>7.4823720387561504E-3</c:v>
                </c:pt>
                <c:pt idx="5" formatCode="0.000%">
                  <c:v>3.5509562217825801E-4</c:v>
                </c:pt>
                <c:pt idx="6">
                  <c:v>5.2275148379242124E-2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543-4CD8-8F16-D112925087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Доля каждого</a:t>
            </a:r>
            <a:r>
              <a:rPr lang="ru-RU" baseline="0" dirty="0"/>
              <a:t> препарата</a:t>
            </a:r>
            <a:r>
              <a:rPr lang="ru-RU" dirty="0"/>
              <a:t> в ГУЗ</a:t>
            </a:r>
            <a:r>
              <a:rPr lang="ru-RU" baseline="0" dirty="0"/>
              <a:t> в 2025 году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explosion val="7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C3-424F-9E40-49FB15DD57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C3-424F-9E40-49FB15DD57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C3-424F-9E40-49FB15DD57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9C3-424F-9E40-49FB15DD57C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9C3-424F-9E40-49FB15DD57C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9C3-424F-9E40-49FB15DD57CE}"/>
              </c:ext>
            </c:extLst>
          </c:dPt>
          <c:dLbls>
            <c:dLbl>
              <c:idx val="0"/>
              <c:layout>
                <c:manualLayout>
                  <c:x val="0.05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C3-424F-9E40-49FB15DD57CE}"/>
                </c:ext>
              </c:extLst>
            </c:dLbl>
            <c:dLbl>
              <c:idx val="1"/>
              <c:layout>
                <c:manualLayout>
                  <c:x val="5.5555555555555552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C3-424F-9E40-49FB15DD57CE}"/>
                </c:ext>
              </c:extLst>
            </c:dLbl>
            <c:dLbl>
              <c:idx val="2"/>
              <c:layout>
                <c:manualLayout>
                  <c:x val="5.5555555555555455E-2"/>
                  <c:y val="6.4814814814814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9C3-424F-9E40-49FB15DD57CE}"/>
                </c:ext>
              </c:extLst>
            </c:dLbl>
            <c:dLbl>
              <c:idx val="3"/>
              <c:layout>
                <c:manualLayout>
                  <c:x val="4.3140125094527318E-2"/>
                  <c:y val="9.723610465665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C3-424F-9E40-49FB15DD57CE}"/>
                </c:ext>
              </c:extLst>
            </c:dLbl>
            <c:dLbl>
              <c:idx val="4"/>
              <c:layout>
                <c:manualLayout>
                  <c:x val="-1.3888943575442932E-2"/>
                  <c:y val="8.6944983422786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C3-424F-9E40-49FB15DD57CE}"/>
                </c:ext>
              </c:extLst>
            </c:dLbl>
            <c:dLbl>
              <c:idx val="5"/>
              <c:layout>
                <c:manualLayout>
                  <c:x val="-6.3888888888888939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9C3-424F-9E40-49FB15DD57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'6 препаратов'!$A$23:$F$23</c:f>
              <c:strCache>
                <c:ptCount val="6"/>
                <c:pt idx="0">
                  <c:v>БЕВАЦИЗУМАБ </c:v>
                </c:pt>
                <c:pt idx="1">
                  <c:v>ПЕМБРОЛИЗУМАБ </c:v>
                </c:pt>
                <c:pt idx="2">
                  <c:v>НИВОЛУМАБ </c:v>
                </c:pt>
                <c:pt idx="3">
                  <c:v>ТРАСТУЗУМАБ </c:v>
                </c:pt>
                <c:pt idx="4">
                  <c:v>ДУРВАЛУМАБ </c:v>
                </c:pt>
                <c:pt idx="5">
                  <c:v>ГОЗЕРЕЛИН</c:v>
                </c:pt>
              </c:strCache>
            </c:strRef>
          </c:cat>
          <c:val>
            <c:numRef>
              <c:f>'6 препаратов'!$A$24:$F$24</c:f>
              <c:numCache>
                <c:formatCode>0.0%</c:formatCode>
                <c:ptCount val="6"/>
                <c:pt idx="0">
                  <c:v>0.24548095545513235</c:v>
                </c:pt>
                <c:pt idx="1">
                  <c:v>7.1981923821820532E-2</c:v>
                </c:pt>
                <c:pt idx="2">
                  <c:v>2.7211103938024533E-2</c:v>
                </c:pt>
                <c:pt idx="3">
                  <c:v>0.19296320206584894</c:v>
                </c:pt>
                <c:pt idx="4">
                  <c:v>1.6849580374435118E-2</c:v>
                </c:pt>
                <c:pt idx="5">
                  <c:v>0.44551323434473855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9C3-424F-9E40-49FB15DD57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Доля ка</a:t>
            </a:r>
            <a:r>
              <a:rPr lang="ru-RU" sz="1400" b="0" i="0" u="none" strike="noStrike" baseline="0" dirty="0">
                <a:effectLst/>
              </a:rPr>
              <a:t>ждого препарата </a:t>
            </a:r>
            <a:r>
              <a:rPr lang="ru-RU" dirty="0"/>
              <a:t>в ЧУЗ</a:t>
            </a:r>
            <a:r>
              <a:rPr lang="ru-RU" baseline="0" dirty="0"/>
              <a:t> в 2025 году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F5-47BA-81B1-41C5B2D466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F5-47BA-81B1-41C5B2D466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F5-47BA-81B1-41C5B2D466C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9F5-47BA-81B1-41C5B2D466C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9F5-47BA-81B1-41C5B2D466C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9F5-47BA-81B1-41C5B2D466C3}"/>
              </c:ext>
            </c:extLst>
          </c:dPt>
          <c:dLbls>
            <c:dLbl>
              <c:idx val="0"/>
              <c:layout>
                <c:manualLayout>
                  <c:x val="6.7812768165168319E-2"/>
                  <c:y val="-0.103929342972949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F5-47BA-81B1-41C5B2D466C3}"/>
                </c:ext>
              </c:extLst>
            </c:dLbl>
            <c:dLbl>
              <c:idx val="1"/>
              <c:layout>
                <c:manualLayout>
                  <c:x val="0.10033271299479916"/>
                  <c:y val="9.2090506728121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9F5-47BA-81B1-41C5B2D466C3}"/>
                </c:ext>
              </c:extLst>
            </c:dLbl>
            <c:dLbl>
              <c:idx val="2"/>
              <c:layout>
                <c:manualLayout>
                  <c:x val="-4.7222222222222221E-2"/>
                  <c:y val="4.6296296296296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F5-47BA-81B1-41C5B2D466C3}"/>
                </c:ext>
              </c:extLst>
            </c:dLbl>
            <c:dLbl>
              <c:idx val="3"/>
              <c:layout>
                <c:manualLayout>
                  <c:x val="-8.3333333333333384E-2"/>
                  <c:y val="4.6296296296295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F5-47BA-81B1-41C5B2D466C3}"/>
                </c:ext>
              </c:extLst>
            </c:dLbl>
            <c:dLbl>
              <c:idx val="4"/>
              <c:layout>
                <c:manualLayout>
                  <c:x val="-6.1111111111111109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9F5-47BA-81B1-41C5B2D466C3}"/>
                </c:ext>
              </c:extLst>
            </c:dLbl>
            <c:dLbl>
              <c:idx val="5"/>
              <c:layout>
                <c:manualLayout>
                  <c:x val="-1.9280677516221641E-2"/>
                  <c:y val="-0.116270580208318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9F5-47BA-81B1-41C5B2D466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'6 препаратов'!$A$23:$F$23</c:f>
              <c:strCache>
                <c:ptCount val="6"/>
                <c:pt idx="0">
                  <c:v>БЕВАЦИЗУМАБ </c:v>
                </c:pt>
                <c:pt idx="1">
                  <c:v>ПЕМБРОЛИЗУМАБ </c:v>
                </c:pt>
                <c:pt idx="2">
                  <c:v>НИВОЛУМАБ </c:v>
                </c:pt>
                <c:pt idx="3">
                  <c:v>ТРАСТУЗУМАБ </c:v>
                </c:pt>
                <c:pt idx="4">
                  <c:v>ДУРВАЛУМАБ </c:v>
                </c:pt>
                <c:pt idx="5">
                  <c:v>ГОЗЕРЕЛИН</c:v>
                </c:pt>
              </c:strCache>
            </c:strRef>
          </c:cat>
          <c:val>
            <c:numRef>
              <c:f>'6 препаратов'!$A$39:$F$39</c:f>
              <c:numCache>
                <c:formatCode>0.0%</c:formatCode>
                <c:ptCount val="6"/>
                <c:pt idx="0">
                  <c:v>0.29280204228869527</c:v>
                </c:pt>
                <c:pt idx="1">
                  <c:v>0.32271491203729397</c:v>
                </c:pt>
                <c:pt idx="2">
                  <c:v>8.3911426827237914E-2</c:v>
                </c:pt>
                <c:pt idx="3">
                  <c:v>0.17276208446639657</c:v>
                </c:pt>
                <c:pt idx="4">
                  <c:v>1.3041789222487374E-2</c:v>
                </c:pt>
                <c:pt idx="5">
                  <c:v>0.1147677451578889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9F5-47BA-81B1-41C5B2D46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Доля каждого</a:t>
            </a:r>
            <a:r>
              <a:rPr lang="ru-RU" baseline="0"/>
              <a:t> препарата в 2024 году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331172353455818"/>
          <c:y val="0.21541484397783611"/>
          <c:w val="0.34487685914260718"/>
          <c:h val="0.57479476523767858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71-4948-B10B-3035BDEEE4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71-4948-B10B-3035BDEEE4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71-4948-B10B-3035BDEEE43A}"/>
              </c:ext>
            </c:extLst>
          </c:dPt>
          <c:dLbls>
            <c:dLbl>
              <c:idx val="0"/>
              <c:layout>
                <c:manualLayout>
                  <c:x val="7.4999999999999997E-2"/>
                  <c:y val="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671-4948-B10B-3035BDEEE43A}"/>
                </c:ext>
              </c:extLst>
            </c:dLbl>
            <c:dLbl>
              <c:idx val="1"/>
              <c:layout>
                <c:manualLayout>
                  <c:x val="-8.0555555555555561E-2"/>
                  <c:y val="-4.1666666666666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71-4948-B10B-3035BDEEE43A}"/>
                </c:ext>
              </c:extLst>
            </c:dLbl>
            <c:dLbl>
              <c:idx val="2"/>
              <c:layout>
                <c:manualLayout>
                  <c:x val="-8.3333333333333332E-3"/>
                  <c:y val="-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71-4948-B10B-3035BDEEE4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'табл по 3 препаратам'!$A$13:$C$13</c:f>
              <c:strCache>
                <c:ptCount val="3"/>
                <c:pt idx="0">
                  <c:v>АЛИРОКУМАБ</c:v>
                </c:pt>
                <c:pt idx="1">
                  <c:v>ЭВОЛОКУМАБ </c:v>
                </c:pt>
                <c:pt idx="2">
                  <c:v>ИНКЛИСИРАН</c:v>
                </c:pt>
              </c:strCache>
            </c:strRef>
          </c:cat>
          <c:val>
            <c:numRef>
              <c:f>'табл по 3 препаратам'!$A$14:$C$14</c:f>
              <c:numCache>
                <c:formatCode>0.0%</c:formatCode>
                <c:ptCount val="3"/>
                <c:pt idx="0">
                  <c:v>0.78411910669975182</c:v>
                </c:pt>
                <c:pt idx="1">
                  <c:v>0.10173697270471464</c:v>
                </c:pt>
                <c:pt idx="2">
                  <c:v>0.11414392059553349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671-4948-B10B-3035BDEEE4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Доля каждого</a:t>
            </a:r>
            <a:r>
              <a:rPr lang="ru-RU" baseline="0"/>
              <a:t> препарата в 2025 году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EF-488A-A103-F67AEA7687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1EF-488A-A103-F67AEA76872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1EF-488A-A103-F67AEA76872A}"/>
              </c:ext>
            </c:extLst>
          </c:dPt>
          <c:dLbls>
            <c:dLbl>
              <c:idx val="0"/>
              <c:layout>
                <c:manualLayout>
                  <c:x val="6.6666666666666666E-2"/>
                  <c:y val="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EF-488A-A103-F67AEA76872A}"/>
                </c:ext>
              </c:extLst>
            </c:dLbl>
            <c:dLbl>
              <c:idx val="1"/>
              <c:layout>
                <c:manualLayout>
                  <c:x val="-7.2222222222222215E-2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EF-488A-A103-F67AEA76872A}"/>
                </c:ext>
              </c:extLst>
            </c:dLbl>
            <c:dLbl>
              <c:idx val="2"/>
              <c:layout>
                <c:manualLayout>
                  <c:x val="-0.05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EF-488A-A103-F67AEA7687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'табл по 3 препаратам'!$A$13:$C$13</c:f>
              <c:strCache>
                <c:ptCount val="3"/>
                <c:pt idx="0">
                  <c:v>АЛИРОКУМАБ</c:v>
                </c:pt>
                <c:pt idx="1">
                  <c:v>ЭВОЛОКУМАБ </c:v>
                </c:pt>
                <c:pt idx="2">
                  <c:v>ИНКЛИСИРАН</c:v>
                </c:pt>
              </c:strCache>
            </c:strRef>
          </c:cat>
          <c:val>
            <c:numRef>
              <c:f>'табл по 3 препаратам'!$A$15:$C$15</c:f>
              <c:numCache>
                <c:formatCode>0.0%</c:formatCode>
                <c:ptCount val="3"/>
                <c:pt idx="0">
                  <c:v>0.76252723311546844</c:v>
                </c:pt>
                <c:pt idx="1">
                  <c:v>7.9738562091503262E-2</c:v>
                </c:pt>
                <c:pt idx="2">
                  <c:v>0.15773420479302833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EF-488A-A103-F67AEA768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Доля</a:t>
            </a:r>
            <a:r>
              <a:rPr lang="ru-RU" baseline="0" dirty="0"/>
              <a:t> лекарственных препаратов в ГУЗ </a:t>
            </a:r>
            <a:endParaRPr lang="ru-RU" dirty="0"/>
          </a:p>
        </c:rich>
      </c:tx>
      <c:layout>
        <c:manualLayout>
          <c:xMode val="edge"/>
          <c:yMode val="edge"/>
          <c:x val="9.7234539440069004E-2"/>
          <c:y val="3.55902303416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7A9-49F5-BE2B-74C6970C94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7A9-49F5-BE2B-74C6970C94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27A9-49F5-BE2B-74C6970C94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27A9-49F5-BE2B-74C6970C94B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27A9-49F5-BE2B-74C6970C94B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27A9-49F5-BE2B-74C6970C94B5}"/>
              </c:ext>
            </c:extLst>
          </c:dPt>
          <c:dLbls>
            <c:dLbl>
              <c:idx val="0"/>
              <c:layout>
                <c:manualLayout>
                  <c:x val="-6.1911378917798361E-2"/>
                  <c:y val="7.962309879755460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A9-49F5-BE2B-74C6970C94B5}"/>
                </c:ext>
              </c:extLst>
            </c:dLbl>
            <c:dLbl>
              <c:idx val="1"/>
              <c:layout>
                <c:manualLayout>
                  <c:x val="-0.12313994130136041"/>
                  <c:y val="4.565977585750399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A9-49F5-BE2B-74C6970C94B5}"/>
                </c:ext>
              </c:extLst>
            </c:dLbl>
            <c:dLbl>
              <c:idx val="3"/>
              <c:layout>
                <c:manualLayout>
                  <c:x val="-3.0436430888318964E-2"/>
                  <c:y val="-3.9943586628626926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7A9-49F5-BE2B-74C6970C94B5}"/>
                </c:ext>
              </c:extLst>
            </c:dLbl>
            <c:dLbl>
              <c:idx val="4"/>
              <c:layout>
                <c:manualLayout>
                  <c:x val="-2.012557964370626E-2"/>
                  <c:y val="-6.17871471520057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7A9-49F5-BE2B-74C6970C94B5}"/>
                </c:ext>
              </c:extLst>
            </c:dLbl>
            <c:dLbl>
              <c:idx val="5"/>
              <c:layout>
                <c:manualLayout>
                  <c:x val="4.4844359992596526E-2"/>
                  <c:y val="8.792586946399626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7A9-49F5-BE2B-74C6970C94B5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'табл по офта 1'!$C$59:$H$59</c:f>
              <c:strCache>
                <c:ptCount val="6"/>
                <c:pt idx="0">
                  <c:v>РАНИБИЗУМАБ  (icv1)</c:v>
                </c:pt>
                <c:pt idx="1">
                  <c:v>БРОЛУЦИЗУМАБ (icv2)</c:v>
                </c:pt>
                <c:pt idx="2">
                  <c:v>АФЛИБЕРЦЕПТ (icv3)</c:v>
                </c:pt>
                <c:pt idx="3">
                  <c:v>ДЕКСАМЕТАЗОН (icv4)</c:v>
                </c:pt>
                <c:pt idx="4">
                  <c:v>ИНТРАВИТРЕАЛЬНОЕ ВВЕДЕНИЕ ЛЕКАРСТВЕННЫХ ПРЕПАРАТОВ (иные лекарственные прерпараты)</c:v>
                </c:pt>
                <c:pt idx="5">
                  <c:v>ЭНДОВИТРЕАЛЬНОЕ ВВЕДЕНИЕ ЛЕКАРСТВЕННЫХ ПРЕПАРАТОВ, ВОЗДУХА, СИЛИКОНА</c:v>
                </c:pt>
              </c:strCache>
            </c:strRef>
          </c:cat>
          <c:val>
            <c:numRef>
              <c:f>'табл по офта 1'!$C$60:$H$60</c:f>
              <c:numCache>
                <c:formatCode>0.00%</c:formatCode>
                <c:ptCount val="6"/>
                <c:pt idx="0">
                  <c:v>9.8980661141278459E-2</c:v>
                </c:pt>
                <c:pt idx="1">
                  <c:v>0.19195960750690674</c:v>
                </c:pt>
                <c:pt idx="2">
                  <c:v>0.58550061922454033</c:v>
                </c:pt>
                <c:pt idx="3">
                  <c:v>1.8481470896446604E-2</c:v>
                </c:pt>
                <c:pt idx="4">
                  <c:v>2.7531675716871488E-2</c:v>
                </c:pt>
                <c:pt idx="5">
                  <c:v>7.7545965513956372E-2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A9-49F5-BE2B-74C6970C94B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Доля</a:t>
            </a:r>
            <a:r>
              <a:rPr lang="ru-RU" baseline="0"/>
              <a:t> лекарственных препаратов в ЧУЗ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6407087425419359E-2"/>
          <c:y val="0.1030036618484369"/>
          <c:w val="0.60627666732730501"/>
          <c:h val="0.84398522089009054"/>
        </c:manualLayout>
      </c:layout>
      <c:pie3DChart>
        <c:varyColors val="1"/>
        <c:ser>
          <c:idx val="0"/>
          <c:order val="0"/>
          <c:explosion val="5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455-481F-9457-291006C8BC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455-481F-9457-291006C8BC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455-481F-9457-291006C8BC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455-481F-9457-291006C8BC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455-481F-9457-291006C8BC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455-481F-9457-291006C8BC34}"/>
              </c:ext>
            </c:extLst>
          </c:dPt>
          <c:dLbls>
            <c:dLbl>
              <c:idx val="0"/>
              <c:layout>
                <c:manualLayout>
                  <c:x val="4.1684770418900959E-2"/>
                  <c:y val="-5.815013462643977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55-481F-9457-291006C8BC34}"/>
                </c:ext>
              </c:extLst>
            </c:dLbl>
            <c:dLbl>
              <c:idx val="1"/>
              <c:layout>
                <c:manualLayout>
                  <c:x val="8.0028996164411587E-2"/>
                  <c:y val="-1.397420357521262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455-481F-9457-291006C8BC34}"/>
                </c:ext>
              </c:extLst>
            </c:dLbl>
            <c:dLbl>
              <c:idx val="3"/>
              <c:layout>
                <c:manualLayout>
                  <c:x val="-7.4849046462246993E-2"/>
                  <c:y val="1.2383174373414854E-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455-481F-9457-291006C8BC34}"/>
                </c:ext>
              </c:extLst>
            </c:dLbl>
            <c:dLbl>
              <c:idx val="4"/>
              <c:layout>
                <c:manualLayout>
                  <c:x val="-2.7075499128496824E-2"/>
                  <c:y val="-6.427261720709329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455-481F-9457-291006C8BC34}"/>
                </c:ext>
              </c:extLst>
            </c:dLbl>
            <c:dLbl>
              <c:idx val="5"/>
              <c:layout>
                <c:manualLayout>
                  <c:x val="1.8032816266388821E-2"/>
                  <c:y val="-6.404025876660338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455-481F-9457-291006C8BC3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'табл по офта 1'!$C$64:$H$64</c:f>
              <c:strCache>
                <c:ptCount val="6"/>
                <c:pt idx="0">
                  <c:v>РАНИБИЗУМАБ  (icv1)</c:v>
                </c:pt>
                <c:pt idx="1">
                  <c:v>БРОЛУЦИЗУМАБ (icv2)</c:v>
                </c:pt>
                <c:pt idx="2">
                  <c:v>АФЛИБЕРЦЕПТ (icv3)</c:v>
                </c:pt>
                <c:pt idx="3">
                  <c:v>ДЕКСАМЕТАЗОН (icv4)</c:v>
                </c:pt>
                <c:pt idx="4">
                  <c:v>ИНТРАВИТРЕАЛЬНОЕ ВВЕДЕНИЕ ЛЕКАРСТВЕННЫХ ПРЕПАРАТОВ (иные лекарственные прерпараты)</c:v>
                </c:pt>
                <c:pt idx="5">
                  <c:v>ЭНДОВИТРЕАЛЬНОЕ ВВЕДЕНИЕ ЛЕКАРСТВЕННЫХ ПРЕПАРАТОВ, ВОЗДУХА, СИЛИКОНА</c:v>
                </c:pt>
              </c:strCache>
            </c:strRef>
          </c:cat>
          <c:val>
            <c:numRef>
              <c:f>'табл по офта 1'!$C$65:$H$65</c:f>
              <c:numCache>
                <c:formatCode>0.00%</c:formatCode>
                <c:ptCount val="6"/>
                <c:pt idx="0">
                  <c:v>1.1993382961124897E-2</c:v>
                </c:pt>
                <c:pt idx="1">
                  <c:v>7.0306038047973536E-3</c:v>
                </c:pt>
                <c:pt idx="2">
                  <c:v>0.95078577336641856</c:v>
                </c:pt>
                <c:pt idx="3">
                  <c:v>0</c:v>
                </c:pt>
                <c:pt idx="4">
                  <c:v>2.0678246484698098E-3</c:v>
                </c:pt>
                <c:pt idx="5">
                  <c:v>2.8122415219189414E-2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455-481F-9457-291006C8BC3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Доля схем лечения в общем объеме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2756167979002626"/>
          <c:y val="0.14134076990376204"/>
          <c:w val="0.39209908136482946"/>
          <c:h val="0.6534984689413824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85-4E59-8E86-4DB4295777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885-4E59-8E86-4DB4295777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885-4E59-8E86-4DB4295777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885-4E59-8E86-4DB42957778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885-4E59-8E86-4DB429577789}"/>
              </c:ext>
            </c:extLst>
          </c:dPt>
          <c:dLbls>
            <c:dLbl>
              <c:idx val="0"/>
              <c:layout>
                <c:manualLayout>
                  <c:x val="6.9444444444444448E-2"/>
                  <c:y val="7.4074074074073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85-4E59-8E86-4DB429577789}"/>
                </c:ext>
              </c:extLst>
            </c:dLbl>
            <c:dLbl>
              <c:idx val="1"/>
              <c:layout>
                <c:manualLayout>
                  <c:x val="-9.7222222222222252E-2"/>
                  <c:y val="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85-4E59-8E86-4DB429577789}"/>
                </c:ext>
              </c:extLst>
            </c:dLbl>
            <c:dLbl>
              <c:idx val="2"/>
              <c:layout>
                <c:manualLayout>
                  <c:x val="-0.1388888888888889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85-4E59-8E86-4DB429577789}"/>
                </c:ext>
              </c:extLst>
            </c:dLbl>
            <c:dLbl>
              <c:idx val="3"/>
              <c:layout>
                <c:manualLayout>
                  <c:x val="-8.611111111111111E-2"/>
                  <c:y val="-5.555555555555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885-4E59-8E86-4DB429577789}"/>
                </c:ext>
              </c:extLst>
            </c:dLbl>
            <c:dLbl>
              <c:idx val="4"/>
              <c:layout>
                <c:manualLayout>
                  <c:x val="0.10555555555555556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885-4E59-8E86-4DB4295777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'Гепатит С'!$C$20:$G$20</c:f>
              <c:strCache>
                <c:ptCount val="5"/>
                <c:pt idx="0">
                  <c:v>thc18</c:v>
                </c:pt>
                <c:pt idx="1">
                  <c:v>thc03</c:v>
                </c:pt>
                <c:pt idx="2">
                  <c:v>thc09</c:v>
                </c:pt>
                <c:pt idx="3">
                  <c:v>thc07</c:v>
                </c:pt>
                <c:pt idx="4">
                  <c:v>thc03</c:v>
                </c:pt>
              </c:strCache>
            </c:strRef>
          </c:cat>
          <c:val>
            <c:numRef>
              <c:f>'Гепатит С'!$C$21:$G$21</c:f>
              <c:numCache>
                <c:formatCode>0.0%</c:formatCode>
                <c:ptCount val="5"/>
                <c:pt idx="0">
                  <c:v>0.62953231739358906</c:v>
                </c:pt>
                <c:pt idx="1">
                  <c:v>0.15589420213697672</c:v>
                </c:pt>
                <c:pt idx="2">
                  <c:v>0.12629181993343844</c:v>
                </c:pt>
                <c:pt idx="3">
                  <c:v>5.7453144158346472E-2</c:v>
                </c:pt>
                <c:pt idx="4">
                  <c:v>3.0303030303030304E-2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885-4E59-8E86-4DB429577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97C4C-27A9-4733-BB66-720FA9413B3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F4697-BEEB-44EF-9924-D58AA5ED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22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346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7328C3-F209-4B92-B37C-D9DACB7E71D9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42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EE708C-C64A-4AC6-A6F2-C58B6B729913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43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C91B3F-280E-4032-AA7F-9AF38BCDC476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208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38295" y="5962065"/>
            <a:ext cx="270556" cy="21389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863577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1 column">
  <p:cSld name="Title and 1 column">
    <p:bg>
      <p:bgPr>
        <a:solidFill>
          <a:srgbClr val="FFFFFF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>
            <a:spLocks noGrp="1"/>
          </p:cNvSpPr>
          <p:nvPr>
            <p:ph type="body" idx="1"/>
          </p:nvPr>
        </p:nvSpPr>
        <p:spPr>
          <a:xfrm>
            <a:off x="736951" y="778181"/>
            <a:ext cx="9954000" cy="33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Noto Sans Symbols"/>
              <a:buNone/>
              <a:defRPr sz="2600" b="0" i="0" u="none" strike="noStrike" cap="none">
                <a:solidFill>
                  <a:schemeClr val="dk1"/>
                </a:solidFill>
                <a:latin typeface="Roche Sans Medium"/>
                <a:ea typeface="Roche Sans Medium"/>
                <a:cs typeface="Roche Sans Medium"/>
                <a:sym typeface="Roche Sans Medium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body" idx="2"/>
          </p:nvPr>
        </p:nvSpPr>
        <p:spPr>
          <a:xfrm>
            <a:off x="736951" y="1116740"/>
            <a:ext cx="9954000" cy="405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oto Sans Symbols"/>
              <a:buNone/>
              <a:defRPr sz="2200" b="0" i="0" u="none" strike="noStrike" cap="none">
                <a:solidFill>
                  <a:srgbClr val="7F7F7F"/>
                </a:solidFill>
                <a:latin typeface="Roche Sans Condensed Light"/>
                <a:ea typeface="Roche Sans Condensed Light"/>
                <a:cs typeface="Roche Sans Condensed Light"/>
                <a:sym typeface="Roche Sans Condensed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body" idx="3"/>
          </p:nvPr>
        </p:nvSpPr>
        <p:spPr>
          <a:xfrm>
            <a:off x="736600" y="1893888"/>
            <a:ext cx="10977563" cy="4511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11220628" y="6516656"/>
            <a:ext cx="50306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9479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35E38A-34CD-470B-BFBD-FBFAF9933AD6}" type="datetime1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094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DA6D-613A-4939-8EDE-292C0825AE41}" type="datetime1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43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E5DDA-438E-4770-BB41-0DCBB6F3E8C6}" type="datetime1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511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E5F4-770E-4D34-B9E6-3EF61DAA768A}" type="datetime1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08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54FF4-6BC8-4EAD-97CF-B4049E6FF532}" type="datetime1">
              <a:rPr lang="ru-RU" smtClean="0"/>
              <a:t>27.11.2025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8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7E92-84B0-4F83-8450-9F7DAC8A3CD4}" type="datetime1">
              <a:rPr lang="ru-RU" smtClean="0"/>
              <a:t>27.11.2025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7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370DB-3FC6-451A-8A29-EF02D43B6C9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383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B81C-F2D7-43BD-9710-A06DDDA1B1E5}" type="datetime1">
              <a:rPr lang="ru-RU" smtClean="0"/>
              <a:t>27.11.2025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62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9A8F-858F-46A9-B56A-9C1DA1CB4526}" type="datetime1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169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239-B299-413D-BC4D-12762CB3028A}" type="datetime1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893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F6276-D39F-4BF4-A311-480DE53FF0B6}" type="datetime1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693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5624-D8CE-46FF-828D-2033A205F9F7}" type="datetime1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168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11/27/2025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40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8CC1C-4F2E-4113-8844-3E4C5A25E7B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60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83BE7F-9788-423E-AA03-513516413EA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342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C8B6FB-B81C-45C6-8A83-C99A83E90BB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74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D173FD-1AC3-43B5-BA55-0E3DBFB285A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4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9EB854-1709-41B1-B75E-4FFB24A1068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114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E08368-03EE-4D41-B446-40C0568220F4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338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076D4A-345C-48BA-8339-F177E154777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767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2FC498-5899-4461-948E-8EED3D2A41E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53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A3B2B55-F4CB-42FB-A06D-ED1FA70D6B8E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D297171-1602-4B5A-8F57-79A457FB9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LAW&amp;n=466453&amp;dst=100450" TargetMode="External"/><Relationship Id="rId2" Type="http://schemas.openxmlformats.org/officeDocument/2006/relationships/hyperlink" Target="https://login.consultant.ru/link/?req=doc&amp;base=LAW&amp;n=466453&amp;dst=10002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Сгруппировать"/>
          <p:cNvGrpSpPr/>
          <p:nvPr/>
        </p:nvGrpSpPr>
        <p:grpSpPr>
          <a:xfrm>
            <a:off x="1962223" y="1"/>
            <a:ext cx="78256" cy="6858001"/>
            <a:chOff x="0" y="0"/>
            <a:chExt cx="78254" cy="6912103"/>
          </a:xfrm>
        </p:grpSpPr>
        <p:sp>
          <p:nvSpPr>
            <p:cNvPr id="301" name="Прямоугольник"/>
            <p:cNvSpPr/>
            <p:nvPr/>
          </p:nvSpPr>
          <p:spPr>
            <a:xfrm>
              <a:off x="0" y="0"/>
              <a:ext cx="78254" cy="238943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>
              <a:outerShdw blurRad="50800" dist="12700" dir="5400000" rotWithShape="0">
                <a:srgbClr val="A7A7A7">
                  <a:alpha val="50444"/>
                </a:srgbClr>
              </a:outerShdw>
            </a:effectLst>
          </p:spPr>
          <p:txBody>
            <a:bodyPr wrap="square" lIns="33712" tIns="33712" rIns="33712" bIns="33712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64" dirty="0">
                <a:highlight>
                  <a:srgbClr val="00FFFF"/>
                </a:highlight>
              </a:endParaRPr>
            </a:p>
          </p:txBody>
        </p:sp>
        <p:sp>
          <p:nvSpPr>
            <p:cNvPr id="302" name="Прямоугольник"/>
            <p:cNvSpPr/>
            <p:nvPr/>
          </p:nvSpPr>
          <p:spPr>
            <a:xfrm>
              <a:off x="0" y="2244947"/>
              <a:ext cx="78254" cy="2389429"/>
            </a:xfrm>
            <a:prstGeom prst="rect">
              <a:avLst/>
            </a:prstGeom>
            <a:solidFill>
              <a:srgbClr val="0B268A"/>
            </a:solidFill>
            <a:ln w="3175" cap="flat">
              <a:noFill/>
              <a:miter lim="400000"/>
            </a:ln>
            <a:effectLst>
              <a:outerShdw blurRad="50800" dist="12700" dir="5400000" rotWithShape="0">
                <a:srgbClr val="A7A7A7">
                  <a:alpha val="50444"/>
                </a:srgbClr>
              </a:outerShdw>
            </a:effectLst>
          </p:spPr>
          <p:txBody>
            <a:bodyPr wrap="square" lIns="33712" tIns="33712" rIns="33712" bIns="33712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64" dirty="0">
                <a:highlight>
                  <a:srgbClr val="00FFFF"/>
                </a:highlight>
              </a:endParaRPr>
            </a:p>
          </p:txBody>
        </p:sp>
        <p:sp>
          <p:nvSpPr>
            <p:cNvPr id="303" name="Прямоугольник"/>
            <p:cNvSpPr/>
            <p:nvPr/>
          </p:nvSpPr>
          <p:spPr>
            <a:xfrm>
              <a:off x="0" y="4522673"/>
              <a:ext cx="78254" cy="2389430"/>
            </a:xfrm>
            <a:prstGeom prst="rect">
              <a:avLst/>
            </a:prstGeom>
            <a:solidFill>
              <a:srgbClr val="C23E25"/>
            </a:solidFill>
            <a:ln w="3175" cap="flat">
              <a:noFill/>
              <a:miter lim="400000"/>
            </a:ln>
            <a:effectLst>
              <a:outerShdw blurRad="50800" dist="12700" dir="5400000" rotWithShape="0">
                <a:srgbClr val="A7A7A7">
                  <a:alpha val="50444"/>
                </a:srgbClr>
              </a:outerShdw>
            </a:effectLst>
          </p:spPr>
          <p:txBody>
            <a:bodyPr wrap="square" lIns="33712" tIns="33712" rIns="33712" bIns="33712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64" dirty="0">
                <a:highlight>
                  <a:srgbClr val="00FFFF"/>
                </a:highlight>
              </a:endParaRPr>
            </a:p>
          </p:txBody>
        </p:sp>
      </p:grpSp>
      <p:pic>
        <p:nvPicPr>
          <p:cNvPr id="27" name="Рисунок 26" descr="Пульсация сердца">
            <a:extLst>
              <a:ext uri="{FF2B5EF4-FFF2-40B4-BE49-F238E27FC236}">
                <a16:creationId xmlns:a16="http://schemas.microsoft.com/office/drawing/2014/main" id="{9B5EC081-E3EF-CCDE-B9E6-7E1FEE0EFC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73151" y="5271343"/>
            <a:ext cx="756000" cy="756000"/>
          </a:xfrm>
          <a:prstGeom prst="rect">
            <a:avLst/>
          </a:prstGeom>
        </p:spPr>
      </p:pic>
      <p:pic>
        <p:nvPicPr>
          <p:cNvPr id="31" name="Рисунок 30" descr="Лекарство">
            <a:extLst>
              <a:ext uri="{FF2B5EF4-FFF2-40B4-BE49-F238E27FC236}">
                <a16:creationId xmlns:a16="http://schemas.microsoft.com/office/drawing/2014/main" id="{2670E1BE-1241-006D-1C83-CFC489DC1A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89187" y="5284072"/>
            <a:ext cx="756000" cy="756000"/>
          </a:xfrm>
          <a:prstGeom prst="rect">
            <a:avLst/>
          </a:prstGeom>
        </p:spPr>
      </p:pic>
      <p:sp>
        <p:nvSpPr>
          <p:cNvPr id="300" name="text 1"/>
          <p:cNvSpPr txBox="1"/>
          <p:nvPr/>
        </p:nvSpPr>
        <p:spPr>
          <a:xfrm>
            <a:off x="2423592" y="2227376"/>
            <a:ext cx="7647567" cy="19697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100" spc="11">
                <a:solidFill>
                  <a:srgbClr val="1D1D1B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ru-RU" sz="3200" b="1" dirty="0">
                <a:solidFill>
                  <a:srgbClr val="2D42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лекарственной терапии в рамках реализации Московской областной программы ОМС по итогам работы за 10 месяцев 2025 года </a:t>
            </a:r>
            <a:endParaRPr lang="ru-RU" sz="3200" b="1" spc="11" dirty="0">
              <a:solidFill>
                <a:srgbClr val="2D4293"/>
              </a:solidFill>
              <a:latin typeface="Times New Roman" panose="02020603050405020304" pitchFamily="18" charset="0"/>
              <a:ea typeface="Montserrat Bold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838488-FE71-4C1F-BC2F-97FF646967CF}"/>
              </a:ext>
            </a:extLst>
          </p:cNvPr>
          <p:cNvSpPr/>
          <p:nvPr/>
        </p:nvSpPr>
        <p:spPr>
          <a:xfrm>
            <a:off x="2423592" y="5689206"/>
            <a:ext cx="941327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Е.А. – первый заместитель директора ТФОМС Московской области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244B85-2D22-4911-9921-7D3622EA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112F45-5961-487C-9FF8-AE2BD010CD9A}"/>
              </a:ext>
            </a:extLst>
          </p:cNvPr>
          <p:cNvSpPr/>
          <p:nvPr/>
        </p:nvSpPr>
        <p:spPr>
          <a:xfrm>
            <a:off x="354563" y="136524"/>
            <a:ext cx="118374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sz="1400" b="1" dirty="0">
                <a:solidFill>
                  <a:schemeClr val="accent2"/>
                </a:solidFill>
              </a:rPr>
              <a:t>ТРАСТУЗУМАБ</a:t>
            </a:r>
            <a:r>
              <a:rPr lang="ru-RU" sz="1400" b="1" dirty="0">
                <a:solidFill>
                  <a:schemeClr val="tx2"/>
                </a:solidFill>
              </a:rPr>
              <a:t> " за 10 мес. 2024 </a:t>
            </a:r>
            <a:r>
              <a:rPr lang="ru-RU" sz="1400" b="1" dirty="0">
                <a:solidFill>
                  <a:srgbClr val="C00000"/>
                </a:solidFill>
              </a:rPr>
              <a:t>(в ГУЗ на 577,5 млн. руб., в ЧУЗ на 808,5 млн. руб.) </a:t>
            </a:r>
            <a:r>
              <a:rPr lang="ru-RU" sz="1400" b="1" dirty="0">
                <a:solidFill>
                  <a:schemeClr val="tx2"/>
                </a:solidFill>
              </a:rPr>
              <a:t>и 10 мес. 2025 </a:t>
            </a:r>
            <a:r>
              <a:rPr lang="ru-RU" sz="1400" b="1" dirty="0">
                <a:solidFill>
                  <a:srgbClr val="C00000"/>
                </a:solidFill>
              </a:rPr>
              <a:t>(в ГУЗ на 578,5 млн. руб., в ЧУЗ на 514,5 млн. руб.)</a:t>
            </a:r>
            <a:r>
              <a:rPr lang="ru-RU" sz="1400" b="1" dirty="0">
                <a:solidFill>
                  <a:schemeClr val="tx2"/>
                </a:solidFill>
              </a:rPr>
              <a:t> (по принятым к оплате) без учета МТР</a:t>
            </a:r>
            <a:endParaRPr lang="ru-RU" sz="1400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247A936-20BF-4F96-9712-D4B86BF1A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64920"/>
              </p:ext>
            </p:extLst>
          </p:nvPr>
        </p:nvGraphicFramePr>
        <p:xfrm>
          <a:off x="405267" y="875188"/>
          <a:ext cx="11432170" cy="59690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327">
                  <a:extLst>
                    <a:ext uri="{9D8B030D-6E8A-4147-A177-3AD203B41FA5}">
                      <a16:colId xmlns:a16="http://schemas.microsoft.com/office/drawing/2014/main" val="1727758107"/>
                    </a:ext>
                  </a:extLst>
                </a:gridCol>
                <a:gridCol w="4296797">
                  <a:extLst>
                    <a:ext uri="{9D8B030D-6E8A-4147-A177-3AD203B41FA5}">
                      <a16:colId xmlns:a16="http://schemas.microsoft.com/office/drawing/2014/main" val="957413916"/>
                    </a:ext>
                  </a:extLst>
                </a:gridCol>
                <a:gridCol w="569327">
                  <a:extLst>
                    <a:ext uri="{9D8B030D-6E8A-4147-A177-3AD203B41FA5}">
                      <a16:colId xmlns:a16="http://schemas.microsoft.com/office/drawing/2014/main" val="1983616216"/>
                    </a:ext>
                  </a:extLst>
                </a:gridCol>
                <a:gridCol w="569327">
                  <a:extLst>
                    <a:ext uri="{9D8B030D-6E8A-4147-A177-3AD203B41FA5}">
                      <a16:colId xmlns:a16="http://schemas.microsoft.com/office/drawing/2014/main" val="379360087"/>
                    </a:ext>
                  </a:extLst>
                </a:gridCol>
                <a:gridCol w="526357">
                  <a:extLst>
                    <a:ext uri="{9D8B030D-6E8A-4147-A177-3AD203B41FA5}">
                      <a16:colId xmlns:a16="http://schemas.microsoft.com/office/drawing/2014/main" val="3580220490"/>
                    </a:ext>
                  </a:extLst>
                </a:gridCol>
                <a:gridCol w="526357">
                  <a:extLst>
                    <a:ext uri="{9D8B030D-6E8A-4147-A177-3AD203B41FA5}">
                      <a16:colId xmlns:a16="http://schemas.microsoft.com/office/drawing/2014/main" val="1263654057"/>
                    </a:ext>
                  </a:extLst>
                </a:gridCol>
                <a:gridCol w="569327">
                  <a:extLst>
                    <a:ext uri="{9D8B030D-6E8A-4147-A177-3AD203B41FA5}">
                      <a16:colId xmlns:a16="http://schemas.microsoft.com/office/drawing/2014/main" val="649045695"/>
                    </a:ext>
                  </a:extLst>
                </a:gridCol>
                <a:gridCol w="526357">
                  <a:extLst>
                    <a:ext uri="{9D8B030D-6E8A-4147-A177-3AD203B41FA5}">
                      <a16:colId xmlns:a16="http://schemas.microsoft.com/office/drawing/2014/main" val="1011980461"/>
                    </a:ext>
                  </a:extLst>
                </a:gridCol>
                <a:gridCol w="526357">
                  <a:extLst>
                    <a:ext uri="{9D8B030D-6E8A-4147-A177-3AD203B41FA5}">
                      <a16:colId xmlns:a16="http://schemas.microsoft.com/office/drawing/2014/main" val="3786648496"/>
                    </a:ext>
                  </a:extLst>
                </a:gridCol>
                <a:gridCol w="569327">
                  <a:extLst>
                    <a:ext uri="{9D8B030D-6E8A-4147-A177-3AD203B41FA5}">
                      <a16:colId xmlns:a16="http://schemas.microsoft.com/office/drawing/2014/main" val="3927111278"/>
                    </a:ext>
                  </a:extLst>
                </a:gridCol>
                <a:gridCol w="572011">
                  <a:extLst>
                    <a:ext uri="{9D8B030D-6E8A-4147-A177-3AD203B41FA5}">
                      <a16:colId xmlns:a16="http://schemas.microsoft.com/office/drawing/2014/main" val="3876278542"/>
                    </a:ext>
                  </a:extLst>
                </a:gridCol>
                <a:gridCol w="526357">
                  <a:extLst>
                    <a:ext uri="{9D8B030D-6E8A-4147-A177-3AD203B41FA5}">
                      <a16:colId xmlns:a16="http://schemas.microsoft.com/office/drawing/2014/main" val="2086069141"/>
                    </a:ext>
                  </a:extLst>
                </a:gridCol>
                <a:gridCol w="569327">
                  <a:extLst>
                    <a:ext uri="{9D8B030D-6E8A-4147-A177-3AD203B41FA5}">
                      <a16:colId xmlns:a16="http://schemas.microsoft.com/office/drawing/2014/main" val="724223898"/>
                    </a:ext>
                  </a:extLst>
                </a:gridCol>
                <a:gridCol w="515615">
                  <a:extLst>
                    <a:ext uri="{9D8B030D-6E8A-4147-A177-3AD203B41FA5}">
                      <a16:colId xmlns:a16="http://schemas.microsoft.com/office/drawing/2014/main" val="1862681384"/>
                    </a:ext>
                  </a:extLst>
                </a:gridCol>
              </a:tblGrid>
              <a:tr h="836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DKK1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Схема/</a:t>
                      </a:r>
                      <a:r>
                        <a:rPr lang="en-US" sz="800" u="none" strike="noStrike" dirty="0">
                          <a:effectLst/>
                        </a:rPr>
                        <a:t>DKK1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 месяцев 2024 года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 месяцев 2025 года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99674105"/>
                  </a:ext>
                </a:extLst>
              </a:tr>
              <a:tr h="83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ГУЗ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ЧУЗ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ГУЗ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ЧУЗ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72474282"/>
                  </a:ext>
                </a:extLst>
              </a:tr>
              <a:tr h="418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трастузумаба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 МП, случаев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трастузумаба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трастузумаба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трастузумаба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318900"/>
                  </a:ext>
                </a:extLst>
              </a:tr>
              <a:tr h="698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 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Всего с применением препарата "ТРАСТУЗУМАБ "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5 312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 100,0%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108 717,6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3 940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100,0% 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205 193,0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5 978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100,0% 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96 766,1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3 113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100,0% 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165 263,0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764459"/>
                  </a:ext>
                </a:extLst>
              </a:tr>
              <a:tr h="1574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sh0179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ТРАСТУЗУМАБ 6 МГ/КГ (НАГРУЗОЧНАЯ ДОЗА 8 МГ/КГ)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2 699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50,8%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36 674,5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1 059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26,9%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33 425,8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3 352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56,1%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35 630,1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1 084,00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34,8%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33 977,1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387046"/>
                  </a:ext>
                </a:extLst>
              </a:tr>
              <a:tr h="16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sh0533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ТРАСТУЗУМАБ 6 МГ/КГ (НАГРУЗОЧНАЯ ДОЗА 8 МГ/КГ) В 1-Й ДЕНЬ + ПЕРТУЗУМАБ 420 МГ (НАГРУЗОЧНАЯ ДОЗА 840 МГ)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687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282 867,1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1 484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37,7%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282 767,2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627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245 542,3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1 077,00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244 574,6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989897"/>
                  </a:ext>
                </a:extLst>
              </a:tr>
              <a:tr h="836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sh0181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ТРАСТУЗУМАБ ЭМТАНЗИН 3,6 МГ/КГ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436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312 520,8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428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313 931,2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351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325 780,1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312,00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325 603,3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283195"/>
                  </a:ext>
                </a:extLst>
              </a:tr>
              <a:tr h="236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sh0066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ДОЦЕТАКСЕЛ 75 МГ/М В 1-Й ДЕНЬ + КАРБОПЛАТИН AUC 6 В 1-Й ДЕНЬ + ТРАСТУЗУМАБ 6 МГ/КГ (НАГРУЗОЧНАЯ ДОЗА 8 МГ/КГ)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53 385,0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57 542,6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378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59 850,5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29,00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59 614,1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170793"/>
                  </a:ext>
                </a:extLst>
              </a:tr>
              <a:tr h="16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sh0069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ДОЦЕТАКСЕЛ 75-100 МГ/М В 1-Й ДЕНЬ + ТРАСТУЗУМАБ 6 МГ/КГ (НАГРУЗОЧНАЯ ДОЗА 8 МГ/КГ)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229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47 824,6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0,8%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40 417,0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51 650,2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29,00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54 337,8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849096"/>
                  </a:ext>
                </a:extLst>
              </a:tr>
              <a:tr h="250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sh0070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ДОЦЕТАКСЕЛ 75-100 МГ/М В 1-Й ДЕНЬ + ТРАСТУЗУМАБ 6 МГ/КГ (НАГРУЗОЧНАЯ ДОЗА 8 МГ/КГ) В 1-Й ДЕНЬ + ПЕРТУЗУМАБ 420 МГ (НАГРУЗОЧНАЯ ДОЗА 840 МГ)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272 139,4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300 147,0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194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294 114,4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134,00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311 781,5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485008"/>
                  </a:ext>
                </a:extLst>
              </a:tr>
              <a:tr h="16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sh0149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ПАКЛИТАКСЕЛ 80 МГ/М В 1-Й ДЕНЬ + ТРАСТУЗУМАБ 2 МГ/КГ (НАГРУЗОЧНАЯ ДОЗА 4 МГ/КГ) В 1-Й ДЕНЬ; ЦИКЛ 7 ДНЕЙ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16 098,2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13 592,8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15 347,6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101,00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15 676,8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672300"/>
                  </a:ext>
                </a:extLst>
              </a:tr>
              <a:tr h="250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sh0067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ДОЦЕТАКСЕЛ 75 МГ/М В 1-Й ДЕНЬ + КАРБОПЛАТИН AUC 6 В 1-Й ДЕНЬ + ТРАСТУЗУМАБ 6 МГ/КГ (НАГРУЗОЧНАЯ ДОЗА 8 МГ/КГ) В 1-Й ДЕНЬ + ПЕРТУЗУМАБ 420 МГ (НАГРУЗОЧНАЯ ДОЗА 840 МГ)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306 530,2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8,8%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360 227,3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232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279 309,6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203,00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288 302,5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8118"/>
                  </a:ext>
                </a:extLst>
              </a:tr>
              <a:tr h="836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sh0965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ТРАСТУЗУМАБ 6 МГ/КГ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33 871,2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34 156,0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35 196,9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29,00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33 465,2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63070"/>
                  </a:ext>
                </a:extLst>
              </a:tr>
              <a:tr h="3037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sh0996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ДОЦЕТАКСЕЛ 75 МГ/М В/В В 1-Й ДЕНЬ + ЦИКЛОФОСФАМИД 600 МГ/М В/В В 1-Й ДЕНЬ + ТРАСТУЗУМАБ 6 МГ/КГ (НАГРУЗОЧНАЯ ДОЗА 8 МГ/КГ) В/В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46 025,1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38 331,0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58 742,9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47 672,8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311722"/>
                  </a:ext>
                </a:extLst>
              </a:tr>
              <a:tr h="152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sh0418.1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ЭРИБУЛИН 1,4 МГ/М В 1-Й, 8-Й ДНИ + ТРАСТУЗУМАБ 6 МГ/КГ (НАГРУЗОЧНАЯ ДОЗА 8 МГ/КГ)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180 472,7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173 947,0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194 706,3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166 010,7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610328"/>
                  </a:ext>
                </a:extLst>
              </a:tr>
              <a:tr h="836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sh0385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ТРАСТУЗУМАБ 2 МГ/КГ (НАГРУЗОЧНАЯ ДОЗА 4 МГ/КГ) В 1-Й ДЕНЬ; ЦИКЛ 7 ДНЕЙ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16 806,8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12 434,0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18 507,0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403780"/>
                  </a:ext>
                </a:extLst>
              </a:tr>
              <a:tr h="334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sh0913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ТРАСТУЗУМАБ 4 МГ/КГ (НАГРУЗОЧНАЯ ДОЗА 6 МГ/КГ) В 1-Й ДЕНЬ + ОКСАЛИПЛАТИН 85 МГ/М В 1-Й ДЕНЬ + КАЛЬЦИЯ ФОЛИНАТ 400 МГ/М В/В </a:t>
                      </a:r>
                      <a:r>
                        <a:rPr lang="ru-RU" sz="800" u="none" strike="noStrike" dirty="0" err="1">
                          <a:effectLst/>
                        </a:rPr>
                        <a:t>В</a:t>
                      </a:r>
                      <a:r>
                        <a:rPr lang="ru-RU" sz="800" u="none" strike="noStrike" dirty="0">
                          <a:effectLst/>
                        </a:rPr>
                        <a:t> 1-Й ДЕНЬ + ФТОРУРАЦИЛ 400 МГ/М В/В </a:t>
                      </a:r>
                      <a:r>
                        <a:rPr lang="ru-RU" sz="800" u="none" strike="noStrike" dirty="0" err="1">
                          <a:effectLst/>
                        </a:rPr>
                        <a:t>В</a:t>
                      </a:r>
                      <a:r>
                        <a:rPr lang="ru-RU" sz="800" u="none" strike="noStrike" dirty="0">
                          <a:effectLst/>
                        </a:rPr>
                        <a:t> 1-Й ДЕНЬ + ФТОРУРАЦИЛ 2400 МГ/М (ПО 1200 МГ/М В СУТКИ) (46-ЧАСОВАЯ ИНФУЗИЯ) В 1-2-Й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67 606,4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65 488,5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73 856,0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65 797,0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184225"/>
                  </a:ext>
                </a:extLst>
              </a:tr>
              <a:tr h="16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sh0150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ПАКЛИТАКСЕЛ 175 МГ/М В 1-Й ДЕНЬ + ТРАСТУЗУМАБ 6 МГ/КГ (НАГРУЗОЧНАЯ ДОЗА 8 МГ/КГ) В 1-Й ДЕНЬ; ЦИКЛ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36 873,6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31 829,0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38 945,1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37 997,0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687795"/>
                  </a:ext>
                </a:extLst>
              </a:tr>
              <a:tr h="236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sh0538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ФУЛВЕСТРАНТ 500 МГ 1 РАЗ В 28 ДНЕЙ (500 МГ 2 РАЗА В ПЕРВЫЙ МЕСЯЦ ТЕРАПИИ) + ТРАСТУЗУМАБ 6 МГ/КГ (НАГРУЗОЧНАЯ ДОЗА 8 МГ/КГ) 1 РАЗ В 21 ДЕНЬ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36 289,8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32 992,1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33 791,3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17,00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33 871,1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18390"/>
                  </a:ext>
                </a:extLst>
              </a:tr>
              <a:tr h="334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sh0912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ТРАСТУЗУМАБ 4 МГ/КГ (НАГРУЗОЧНАЯ ДОЗА 6 МГ/КГ) В 1-Й ДЕНЬ + ИРИНОТЕКАН 180 МГ/М В 1-Й ДЕНЬ + КАЛЬЦИЯ ФОЛИНАТ 400 МГ/М В/В В 1-Й ДЕНЬ + ФТОРУРАЦИЛ 400 МГ/М В/В В 1-Й ДЕНЬ + ФТОРУРАЦИЛ 2400 МГ/М (ПО 1200 МГ/М В СУТКИ) (46-ЧАСОВАЯ ИНФУЗИЯ) В/В В 1-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35 440,4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39 620,8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42 913,2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11,00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37 146,8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740579"/>
                  </a:ext>
                </a:extLst>
              </a:tr>
              <a:tr h="167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sh0027.1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ВИНОРЕЛБИН 25 МГ/М В 1-Й, 8-Й ДНИ + ТРАСТУЗУМАБ 6 МГ/КГ (НАГРУЗОЧНАЯ ДОЗА 8 МГ/КГ)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55 084,1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46 910,0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583764"/>
                  </a:ext>
                </a:extLst>
              </a:tr>
              <a:tr h="250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sh0576.1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ПАКЛИТАКСЕЛ 80 МГ/М В 1-Й, 8-Й, 15-Й ДНИ + ТРАСТУЗУМАБ 6 МГ/КГ (НАГРУЗОЧНАЯ ДОЗА 8 МГ/КГ) В 1-Й ДЕНЬ + ПЕРТУЗУМАБ 420 МГ (НАГРУЗОЧНАЯ ДОЗА 840 МГ)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286 367,3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95 018,0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283 566,0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641993"/>
                  </a:ext>
                </a:extLst>
              </a:tr>
              <a:tr h="2362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sh0494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ПАКЛИТАКСЕЛ 175 МГ/М В 1-Й ДЕНЬ + КАРБОПЛАТИН AUC 5-6 В 1-Й ДЕНЬ + ТРАСТУЗУМАБ 6 МГ/КГ (НАГРУЗОЧНАЯ ДОЗА 8 МГ/КГ) В 1-Й ДЕНЬ; ЦИКЛ 21 ДЕНЬ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45 846,1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43 355,3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51 329,3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87 097,0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639091"/>
                  </a:ext>
                </a:extLst>
              </a:tr>
              <a:tr h="2509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sh0658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КАПЕЦИТАБИН 2000 МГ/М В 1-14-Й ДНИ + ОКСАЛИПЛАТИН 100-130 МГ/М В 1-Й ДЕНЬ + ТРАСТУЗУМАБ 6 МГ/КГ (НАГРУЗОЧНАЯ ДОЗА 8 МГ/КГ) В 1-Й ДЕНЬ; ЦИКЛ 21 ДНЕЙ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65 102,3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59 723,5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4,00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57 572,5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259973"/>
                  </a:ext>
                </a:extLst>
              </a:tr>
              <a:tr h="836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Иные схемы лечения с применением препарата "ТРАСТУЗУМАБ" (20 схем)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68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1,3%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53 505,5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60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1,5%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44 630,2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52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49 207,3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46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1,5%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24 974,1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19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204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DDC2CC-EC5A-41A7-B7F6-7C0152D58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42A8211-A603-4574-BE57-E642ED09B00F}"/>
              </a:ext>
            </a:extLst>
          </p:cNvPr>
          <p:cNvSpPr/>
          <p:nvPr/>
        </p:nvSpPr>
        <p:spPr>
          <a:xfrm>
            <a:off x="313345" y="160781"/>
            <a:ext cx="11633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b="1" dirty="0">
                <a:solidFill>
                  <a:schemeClr val="accent2"/>
                </a:solidFill>
              </a:rPr>
              <a:t>ДУРВАЛУМАБ</a:t>
            </a:r>
            <a:r>
              <a:rPr lang="ru-RU" b="1" dirty="0">
                <a:solidFill>
                  <a:schemeClr val="tx2"/>
                </a:solidFill>
              </a:rPr>
              <a:t>" за 10 мес. 2024 </a:t>
            </a:r>
            <a:r>
              <a:rPr lang="ru-RU" b="1" dirty="0">
                <a:solidFill>
                  <a:srgbClr val="C00000"/>
                </a:solidFill>
              </a:rPr>
              <a:t>(в ГУЗ на 231,2 млн. руб., в ЧУЗ на 136,2 млн. руб.)</a:t>
            </a:r>
            <a:r>
              <a:rPr lang="ru-RU" b="1" dirty="0">
                <a:solidFill>
                  <a:schemeClr val="tx2"/>
                </a:solidFill>
              </a:rPr>
              <a:t> и 10 мес. 2025 </a:t>
            </a:r>
            <a:r>
              <a:rPr lang="ru-RU" b="1" dirty="0">
                <a:solidFill>
                  <a:srgbClr val="C00000"/>
                </a:solidFill>
              </a:rPr>
              <a:t>(в ГУЗ на 232,2 млн. руб., в ЧУЗ на 112,2 млн. руб.) </a:t>
            </a:r>
            <a:r>
              <a:rPr lang="ru-RU" b="1" dirty="0">
                <a:solidFill>
                  <a:schemeClr val="tx2"/>
                </a:solidFill>
              </a:rPr>
              <a:t>(по принятым к оплате) без учета МТР</a:t>
            </a:r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65AC3BC-7F4C-42AC-8419-541924A9F9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198093"/>
              </p:ext>
            </p:extLst>
          </p:nvPr>
        </p:nvGraphicFramePr>
        <p:xfrm>
          <a:off x="404501" y="1583821"/>
          <a:ext cx="11542520" cy="29250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076">
                  <a:extLst>
                    <a:ext uri="{9D8B030D-6E8A-4147-A177-3AD203B41FA5}">
                      <a16:colId xmlns:a16="http://schemas.microsoft.com/office/drawing/2014/main" val="2867932790"/>
                    </a:ext>
                  </a:extLst>
                </a:gridCol>
                <a:gridCol w="3407648">
                  <a:extLst>
                    <a:ext uri="{9D8B030D-6E8A-4147-A177-3AD203B41FA5}">
                      <a16:colId xmlns:a16="http://schemas.microsoft.com/office/drawing/2014/main" val="3573513394"/>
                    </a:ext>
                  </a:extLst>
                </a:gridCol>
                <a:gridCol w="649076">
                  <a:extLst>
                    <a:ext uri="{9D8B030D-6E8A-4147-A177-3AD203B41FA5}">
                      <a16:colId xmlns:a16="http://schemas.microsoft.com/office/drawing/2014/main" val="821546729"/>
                    </a:ext>
                  </a:extLst>
                </a:gridCol>
                <a:gridCol w="649076">
                  <a:extLst>
                    <a:ext uri="{9D8B030D-6E8A-4147-A177-3AD203B41FA5}">
                      <a16:colId xmlns:a16="http://schemas.microsoft.com/office/drawing/2014/main" val="1491416351"/>
                    </a:ext>
                  </a:extLst>
                </a:gridCol>
                <a:gridCol w="600087">
                  <a:extLst>
                    <a:ext uri="{9D8B030D-6E8A-4147-A177-3AD203B41FA5}">
                      <a16:colId xmlns:a16="http://schemas.microsoft.com/office/drawing/2014/main" val="1832579571"/>
                    </a:ext>
                  </a:extLst>
                </a:gridCol>
                <a:gridCol w="600087">
                  <a:extLst>
                    <a:ext uri="{9D8B030D-6E8A-4147-A177-3AD203B41FA5}">
                      <a16:colId xmlns:a16="http://schemas.microsoft.com/office/drawing/2014/main" val="3367061797"/>
                    </a:ext>
                  </a:extLst>
                </a:gridCol>
                <a:gridCol w="649076">
                  <a:extLst>
                    <a:ext uri="{9D8B030D-6E8A-4147-A177-3AD203B41FA5}">
                      <a16:colId xmlns:a16="http://schemas.microsoft.com/office/drawing/2014/main" val="953396782"/>
                    </a:ext>
                  </a:extLst>
                </a:gridCol>
                <a:gridCol w="600087">
                  <a:extLst>
                    <a:ext uri="{9D8B030D-6E8A-4147-A177-3AD203B41FA5}">
                      <a16:colId xmlns:a16="http://schemas.microsoft.com/office/drawing/2014/main" val="4021950280"/>
                    </a:ext>
                  </a:extLst>
                </a:gridCol>
                <a:gridCol w="600087">
                  <a:extLst>
                    <a:ext uri="{9D8B030D-6E8A-4147-A177-3AD203B41FA5}">
                      <a16:colId xmlns:a16="http://schemas.microsoft.com/office/drawing/2014/main" val="3017892387"/>
                    </a:ext>
                  </a:extLst>
                </a:gridCol>
                <a:gridCol w="649076">
                  <a:extLst>
                    <a:ext uri="{9D8B030D-6E8A-4147-A177-3AD203B41FA5}">
                      <a16:colId xmlns:a16="http://schemas.microsoft.com/office/drawing/2014/main" val="35748781"/>
                    </a:ext>
                  </a:extLst>
                </a:gridCol>
                <a:gridCol w="652137">
                  <a:extLst>
                    <a:ext uri="{9D8B030D-6E8A-4147-A177-3AD203B41FA5}">
                      <a16:colId xmlns:a16="http://schemas.microsoft.com/office/drawing/2014/main" val="1490430499"/>
                    </a:ext>
                  </a:extLst>
                </a:gridCol>
                <a:gridCol w="600087">
                  <a:extLst>
                    <a:ext uri="{9D8B030D-6E8A-4147-A177-3AD203B41FA5}">
                      <a16:colId xmlns:a16="http://schemas.microsoft.com/office/drawing/2014/main" val="3775511054"/>
                    </a:ext>
                  </a:extLst>
                </a:gridCol>
                <a:gridCol w="649076">
                  <a:extLst>
                    <a:ext uri="{9D8B030D-6E8A-4147-A177-3AD203B41FA5}">
                      <a16:colId xmlns:a16="http://schemas.microsoft.com/office/drawing/2014/main" val="4135752604"/>
                    </a:ext>
                  </a:extLst>
                </a:gridCol>
                <a:gridCol w="587844">
                  <a:extLst>
                    <a:ext uri="{9D8B030D-6E8A-4147-A177-3AD203B41FA5}">
                      <a16:colId xmlns:a16="http://schemas.microsoft.com/office/drawing/2014/main" val="3168357981"/>
                    </a:ext>
                  </a:extLst>
                </a:gridCol>
              </a:tblGrid>
              <a:tr h="1744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DKK1</a:t>
                      </a:r>
                      <a:endParaRPr lang="en-US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Схема/</a:t>
                      </a:r>
                      <a:r>
                        <a:rPr lang="en-US" sz="1100" u="none" strike="noStrike" dirty="0">
                          <a:effectLst/>
                        </a:rPr>
                        <a:t>DKK1</a:t>
                      </a:r>
                      <a:endParaRPr lang="en-US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 месяцев 2024 года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 месяцев 2025 года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40319597"/>
                  </a:ext>
                </a:extLst>
              </a:tr>
              <a:tr h="1744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ГУЗ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ЧУЗ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ГУЗ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ЧУЗ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5505050"/>
                  </a:ext>
                </a:extLst>
              </a:tr>
              <a:tr h="872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Объемы МП, случаев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100" u="none" strike="noStrike" dirty="0" err="1">
                          <a:effectLst/>
                        </a:rPr>
                        <a:t>дурвалумаба</a:t>
                      </a:r>
                      <a:r>
                        <a:rPr lang="ru-RU" sz="1100" u="none" strike="noStrike" dirty="0">
                          <a:effectLst/>
                        </a:rPr>
                        <a:t>, 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Объемы МП, случаев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100" u="none" strike="noStrike" dirty="0" err="1">
                          <a:effectLst/>
                        </a:rPr>
                        <a:t>дурвалумаба</a:t>
                      </a:r>
                      <a:r>
                        <a:rPr lang="ru-RU" sz="11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Объемы МП, случаев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100" u="none" strike="noStrike" dirty="0" err="1">
                          <a:effectLst/>
                        </a:rPr>
                        <a:t>дурвалумаба</a:t>
                      </a:r>
                      <a:r>
                        <a:rPr lang="ru-RU" sz="11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Объемы МП, случаев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100" u="none" strike="noStrike" dirty="0" err="1">
                          <a:effectLst/>
                        </a:rPr>
                        <a:t>дурвалумаба</a:t>
                      </a:r>
                      <a:r>
                        <a:rPr lang="ru-RU" sz="11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559361"/>
                  </a:ext>
                </a:extLst>
              </a:tr>
              <a:tr h="1744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 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Всего с применением препарата "ДУРВАЛУМАБ "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593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100,0%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389 958,9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297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 100,0%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458 677,7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522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 100,0%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444 815,0</a:t>
                      </a:r>
                      <a:endParaRPr lang="ru-RU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235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100,0%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477 536,0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435670"/>
                  </a:ext>
                </a:extLst>
              </a:tr>
              <a:tr h="174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sh1134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ДУРВАЛУМАБ 1500 МГ В 1-Й ДЕНЬ; ЦИКЛ 28 ДНЕЙ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363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61,2%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476 792,8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237,00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79,8%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476 644,8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410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78,5%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477 914,4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219,00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93,2%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477 574,5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94443"/>
                  </a:ext>
                </a:extLst>
              </a:tr>
              <a:tr h="174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sh0872</a:t>
                      </a:r>
                      <a:endParaRPr lang="en-US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ДУРВАЛУМАБ 10 МГ/КГ В 1-Й ДЕНЬ; ЦИКЛ 14 ДНЕЙ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221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37,3%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243 256,1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25,00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8,4%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245 037,5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15,3%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244 404,9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1,00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0,4%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244 776,0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687431"/>
                  </a:ext>
                </a:extLst>
              </a:tr>
              <a:tr h="523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sh1139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ЭТОПОЗИД 80-100 МГ/М В 1-3-Й ДНИ + ЦИСПЛАТИН 75-80 МГ/М В 1-Й ДЕНЬ + ДУРВАЛУМАБ 1500 МГ В 1-Й ДЕНЬ; ЦИКЛ 21 ДЕНЬ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0,8%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490 029,0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0,0%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 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0,6%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493 398,7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5,00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2,1%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489 750,6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993742"/>
                  </a:ext>
                </a:extLst>
              </a:tr>
              <a:tr h="52343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sh1099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ЭТОПОЗИД 80-100 МГ/М В 1-3-Й ДНИ + КАРБОПЛАТИН AUC 5-6 В 1-Й ДЕНЬ + ДУРВАЛУМАБ 1500 МГ В 1-Й ДЕНЬ; ЦИКЛ 21 ДЕНЬ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0,7%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490 029,0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35,00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11,8%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489 614,8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5,6%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524 686,4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10,00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4,3%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493 861,0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266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983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DE47D9-1A2B-4C0F-AECC-52379B28A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B26934E-8569-461C-B559-3F2DF9082FA4}"/>
              </a:ext>
            </a:extLst>
          </p:cNvPr>
          <p:cNvSpPr/>
          <p:nvPr/>
        </p:nvSpPr>
        <p:spPr>
          <a:xfrm>
            <a:off x="321891" y="160781"/>
            <a:ext cx="11702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b="1" dirty="0">
                <a:solidFill>
                  <a:schemeClr val="accent2"/>
                </a:solidFill>
              </a:rPr>
              <a:t>ГОЗЕРЕЛИН</a:t>
            </a:r>
            <a:r>
              <a:rPr lang="ru-RU" b="1" dirty="0">
                <a:solidFill>
                  <a:schemeClr val="tx2"/>
                </a:solidFill>
              </a:rPr>
              <a:t>" за 10 мес. 2024 </a:t>
            </a:r>
            <a:r>
              <a:rPr lang="ru-RU" b="1" dirty="0">
                <a:solidFill>
                  <a:srgbClr val="C00000"/>
                </a:solidFill>
              </a:rPr>
              <a:t>(в ГУЗ на 96,2 млн. руб., в ЧУЗ на 33,5 млн. руб.)</a:t>
            </a:r>
            <a:r>
              <a:rPr lang="ru-RU" b="1" dirty="0">
                <a:solidFill>
                  <a:schemeClr val="tx2"/>
                </a:solidFill>
              </a:rPr>
              <a:t> и 10 мес. 2025 </a:t>
            </a:r>
            <a:r>
              <a:rPr lang="ru-RU" b="1" dirty="0">
                <a:solidFill>
                  <a:srgbClr val="C00000"/>
                </a:solidFill>
              </a:rPr>
              <a:t>(в ГУЗ на 113,6 млн. руб., в ЧУЗ на 27,2 млн. руб.) </a:t>
            </a:r>
            <a:r>
              <a:rPr lang="ru-RU" b="1" dirty="0">
                <a:solidFill>
                  <a:schemeClr val="tx2"/>
                </a:solidFill>
              </a:rPr>
              <a:t>(по принятым к оплате) без учета МТР</a:t>
            </a:r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FE3B82A-4DA4-4A97-BB69-16F3B046D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170847"/>
              </p:ext>
            </p:extLst>
          </p:nvPr>
        </p:nvGraphicFramePr>
        <p:xfrm>
          <a:off x="296254" y="1557975"/>
          <a:ext cx="11577694" cy="502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073">
                  <a:extLst>
                    <a:ext uri="{9D8B030D-6E8A-4147-A177-3AD203B41FA5}">
                      <a16:colId xmlns:a16="http://schemas.microsoft.com/office/drawing/2014/main" val="2476303640"/>
                    </a:ext>
                  </a:extLst>
                </a:gridCol>
                <a:gridCol w="4420426">
                  <a:extLst>
                    <a:ext uri="{9D8B030D-6E8A-4147-A177-3AD203B41FA5}">
                      <a16:colId xmlns:a16="http://schemas.microsoft.com/office/drawing/2014/main" val="246189749"/>
                    </a:ext>
                  </a:extLst>
                </a:gridCol>
                <a:gridCol w="571073">
                  <a:extLst>
                    <a:ext uri="{9D8B030D-6E8A-4147-A177-3AD203B41FA5}">
                      <a16:colId xmlns:a16="http://schemas.microsoft.com/office/drawing/2014/main" val="2392854980"/>
                    </a:ext>
                  </a:extLst>
                </a:gridCol>
                <a:gridCol w="571073">
                  <a:extLst>
                    <a:ext uri="{9D8B030D-6E8A-4147-A177-3AD203B41FA5}">
                      <a16:colId xmlns:a16="http://schemas.microsoft.com/office/drawing/2014/main" val="1735666933"/>
                    </a:ext>
                  </a:extLst>
                </a:gridCol>
                <a:gridCol w="527973">
                  <a:extLst>
                    <a:ext uri="{9D8B030D-6E8A-4147-A177-3AD203B41FA5}">
                      <a16:colId xmlns:a16="http://schemas.microsoft.com/office/drawing/2014/main" val="125820762"/>
                    </a:ext>
                  </a:extLst>
                </a:gridCol>
                <a:gridCol w="527973">
                  <a:extLst>
                    <a:ext uri="{9D8B030D-6E8A-4147-A177-3AD203B41FA5}">
                      <a16:colId xmlns:a16="http://schemas.microsoft.com/office/drawing/2014/main" val="2417187327"/>
                    </a:ext>
                  </a:extLst>
                </a:gridCol>
                <a:gridCol w="571073">
                  <a:extLst>
                    <a:ext uri="{9D8B030D-6E8A-4147-A177-3AD203B41FA5}">
                      <a16:colId xmlns:a16="http://schemas.microsoft.com/office/drawing/2014/main" val="3659704222"/>
                    </a:ext>
                  </a:extLst>
                </a:gridCol>
                <a:gridCol w="527973">
                  <a:extLst>
                    <a:ext uri="{9D8B030D-6E8A-4147-A177-3AD203B41FA5}">
                      <a16:colId xmlns:a16="http://schemas.microsoft.com/office/drawing/2014/main" val="30761240"/>
                    </a:ext>
                  </a:extLst>
                </a:gridCol>
                <a:gridCol w="527973">
                  <a:extLst>
                    <a:ext uri="{9D8B030D-6E8A-4147-A177-3AD203B41FA5}">
                      <a16:colId xmlns:a16="http://schemas.microsoft.com/office/drawing/2014/main" val="1577857589"/>
                    </a:ext>
                  </a:extLst>
                </a:gridCol>
                <a:gridCol w="571073">
                  <a:extLst>
                    <a:ext uri="{9D8B030D-6E8A-4147-A177-3AD203B41FA5}">
                      <a16:colId xmlns:a16="http://schemas.microsoft.com/office/drawing/2014/main" val="4125005688"/>
                    </a:ext>
                  </a:extLst>
                </a:gridCol>
                <a:gridCol w="573767">
                  <a:extLst>
                    <a:ext uri="{9D8B030D-6E8A-4147-A177-3AD203B41FA5}">
                      <a16:colId xmlns:a16="http://schemas.microsoft.com/office/drawing/2014/main" val="1112407199"/>
                    </a:ext>
                  </a:extLst>
                </a:gridCol>
                <a:gridCol w="527973">
                  <a:extLst>
                    <a:ext uri="{9D8B030D-6E8A-4147-A177-3AD203B41FA5}">
                      <a16:colId xmlns:a16="http://schemas.microsoft.com/office/drawing/2014/main" val="1049164817"/>
                    </a:ext>
                  </a:extLst>
                </a:gridCol>
                <a:gridCol w="571073">
                  <a:extLst>
                    <a:ext uri="{9D8B030D-6E8A-4147-A177-3AD203B41FA5}">
                      <a16:colId xmlns:a16="http://schemas.microsoft.com/office/drawing/2014/main" val="1950313795"/>
                    </a:ext>
                  </a:extLst>
                </a:gridCol>
                <a:gridCol w="517198">
                  <a:extLst>
                    <a:ext uri="{9D8B030D-6E8A-4147-A177-3AD203B41FA5}">
                      <a16:colId xmlns:a16="http://schemas.microsoft.com/office/drawing/2014/main" val="1572665627"/>
                    </a:ext>
                  </a:extLst>
                </a:gridCol>
              </a:tblGrid>
              <a:tr h="12777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Схема/</a:t>
                      </a:r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 месяцев 2024 года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 месяцев 2025 года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29108481"/>
                  </a:ext>
                </a:extLst>
              </a:tr>
              <a:tr h="1277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ГУЗ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ЧУЗ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ГУЗ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ЧУЗ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77982161"/>
                  </a:ext>
                </a:extLst>
              </a:tr>
              <a:tr h="6388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гозерелина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Объемы МП, случаев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гозерелина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Объемы МП, случаев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гозерелина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гозерелина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097433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 с применением препарата "ГОЗЕРЕЛИН"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13 553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7 100,5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2 172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15 429,0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13 802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8 227,4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2 068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13 138,1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598737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sh0047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12 110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89,4%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6 058,7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1 562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71,9%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5 645,3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11 020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79,8%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6 462,4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1 158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56,0%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6 717,8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93027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sh0272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ГОЗЕРЕЛИН 10,8 МГ 1 РАЗ В 90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1 170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8,6%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13 194,1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366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16,9%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12 806,3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2 420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17,5%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14 241,1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620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15 152,9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856973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sh0805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ГОЗЕРЕЛИН 10,8 МГ 1 РАЗ В 84 ДНЯ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12 434,0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12 434,0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204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13 592,0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193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13 574,0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102875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sh0216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ФУЛВЕСТРАНТ 500 МГ 1 РАЗ В 28 ДНЕЙ (500 МГ 2 РАЗА В ПЕРВЫЙ МЕСЯЦ ТЕРАПИИ)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32 761,3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32 074,3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31 994,5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33 344,4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436282"/>
                  </a:ext>
                </a:extLst>
              </a:tr>
              <a:tr h="2405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sh0062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ДОЦЕТАКСЕЛ 75 МГ/М В 1-Й ДЕНЬ + ГОЗЕРЕЛИН 3,6 МГ 1 РАЗ В 28 ДНЕЙ; ЦИКЛ 21 ДЕНЬ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14 976,1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12 434,0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12 633,4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0,2%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12 468,8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494142"/>
                  </a:ext>
                </a:extLst>
              </a:tr>
              <a:tr h="274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sh0737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КАБАЗИТАКСЕЛ 25 МГ/М В 1-Й ДЕНЬ + ГОЗЕРЕЛИН 3,6 МГ 1 РАЗ В 28 ДНЕЙ; ЦИКЛ 21 ДЕНЬ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64 943,3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50 107,0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50 207,0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54 335,0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479083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sh0336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ДОЦЕТАКСЕЛ 75 МГ/М В 1-Й ДЕНЬ + ГОЗЕРЕЛИН 10,8 МГ 1 РАЗ В 90 ДНЕЙ; ЦИКЛ 21 ДЕНЬ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0,1%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12 434,0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0,6%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14 527,7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0,2%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13 592,0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15 559,0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068214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sh1016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АНАСТРОЗОЛ 1 МГ ВНУТРЬ ЕЖЕДНЕВНО + РИБОЦИКЛИБ 600 МГ ВНУТРЬ В 1-21-Й ДНИ; ЦИКЛ 28 ДНЕЙ + ГОЗЕРЕЛИН 3,6 МГ П/К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162 111,0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163 253,7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169 375,0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169 375,0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257704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sh0248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ЭНЗАЛУТАМИД 160 МГ ЕЖЕДНЕВНО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192 779,0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192 581,1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194 671,0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0,9%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194 671,0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819830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sh0414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ЭНЗАЛУТАМИД 160 МГ ЕЖЕДНЕВНО + ГОЗЕРЕЛИН 10,8 МГ 1 РАЗ В 90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201 674,0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201 674,0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201 556,0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151 167,0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729294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sh0295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АНАСТРОЗОЛ 1 МГ ЕЖЕДНЕВНО + ТРАСТУЗУМАБ 6 МГ/КГ (НАГРУЗОЧНАЯ ДОЗА 8 МГ/КГ) 1 РАЗ В 21 ДЕНЬ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42 882,0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494403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sh0374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ТАМОКСИФЕН 20 МГ ЕЖЕДНЕВНО + ТРАСТУЗУМАБ 6 МГ/КГ (НАГРУЗОЧНАЯ ДОЗА 8 МГ/КГ) 1 РАЗ В 21 ДЕНЬ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42 882,0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557445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sh0725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АПАЛУТАМИД 240 МГ ЕЖЕДНЕВНО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153 935,0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151 854,6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390256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sh0003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АБИРАТЕРОН 1000 МГ ЕЖЕДНЕВНО + ГОЗЕРЕЛИН 3,6 МГ 1 РАЗ В 28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135 019,0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74137"/>
                  </a:ext>
                </a:extLst>
              </a:tr>
              <a:tr h="127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sh0730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АПАЛУТАМИД 240 МГ ЕЖЕДНЕВНО + ГОЗЕРЕЛИН 10,8 МГ 1 РАЗ В 90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94 253,0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486640"/>
                  </a:ext>
                </a:extLst>
              </a:tr>
              <a:tr h="255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sh0742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КАБАЗИТАКСЕЛ 25 МГ/М В 1-Й ДЕНЬ + ГОЗЕРЕЛИН 10,8 МГ 1 РАЗ В 90 ДНЕЙ; ЦИКЛ 21 ДЕНЬ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65 797,0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54 335,0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1315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343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107599" y="94789"/>
            <a:ext cx="9941350" cy="344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ПГГ на 2025 год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Google Shape;81;p1"/>
          <p:cNvSpPr txBox="1">
            <a:spLocks noGrp="1"/>
          </p:cNvSpPr>
          <p:nvPr>
            <p:ph type="sldNum" idx="12"/>
          </p:nvPr>
        </p:nvSpPr>
        <p:spPr>
          <a:xfrm>
            <a:off x="11220628" y="6516656"/>
            <a:ext cx="50306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Google Shape;80;p1">
            <a:extLst>
              <a:ext uri="{FF2B5EF4-FFF2-40B4-BE49-F238E27FC236}">
                <a16:creationId xmlns:a16="http://schemas.microsoft.com/office/drawing/2014/main" id="{A51DE242-FBF3-46FF-8594-08F292FB9592}"/>
              </a:ext>
            </a:extLst>
          </p:cNvPr>
          <p:cNvSpPr txBox="1">
            <a:spLocks/>
          </p:cNvSpPr>
          <p:nvPr/>
        </p:nvSpPr>
        <p:spPr>
          <a:xfrm>
            <a:off x="10048949" y="99695"/>
            <a:ext cx="2113157" cy="32809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Noto Sans Symbols"/>
              <a:buNone/>
              <a:defRPr sz="2600" b="0" i="0" u="none" strike="noStrike" kern="1200" cap="none">
                <a:solidFill>
                  <a:schemeClr val="dk1"/>
                </a:solidFill>
                <a:latin typeface="Roche Sans Medium"/>
                <a:ea typeface="Roche Sans Medium"/>
                <a:cs typeface="Roche Sans Medium"/>
                <a:sym typeface="Roche Sans Medium"/>
              </a:defRPr>
            </a:lvl1pPr>
            <a:lvl2pPr marL="914400" marR="0" lvl="1" indent="-342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2pPr>
            <a:lvl3pPr marL="1371600" marR="0" lvl="2" indent="-3302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3pPr>
            <a:lvl4pPr marL="1828800" marR="0" lvl="3" indent="-3302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4pPr>
            <a:lvl5pPr marL="2286000" marR="0" lvl="4" indent="-3302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oto Sans Symbols"/>
              <a:buChar char="▪"/>
              <a:defRPr sz="16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5pPr>
            <a:lvl6pPr marL="2743200" marR="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6pPr>
            <a:lvl7pPr marL="3200400" marR="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7pPr>
            <a:lvl8pPr marL="3657600" marR="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8pPr>
            <a:lvl9pPr marL="4114800" marR="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kern="1200" cap="none">
                <a:solidFill>
                  <a:schemeClr val="dk1"/>
                </a:solidFill>
                <a:latin typeface="Roche Sans Light"/>
                <a:ea typeface="Roche Sans Light"/>
                <a:cs typeface="Roche Sans Light"/>
                <a:sym typeface="Roche Sans Light"/>
              </a:defRPr>
            </a:lvl9pPr>
          </a:lstStyle>
          <a:p>
            <a:pPr marL="0" indent="0"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2026 год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5AE6EB8-1844-4163-9111-BB609A442F52}"/>
              </a:ext>
            </a:extLst>
          </p:cNvPr>
          <p:cNvSpPr/>
          <p:nvPr/>
        </p:nvSpPr>
        <p:spPr>
          <a:xfrm>
            <a:off x="107640" y="485194"/>
            <a:ext cx="9941417" cy="8825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04.09.2025 внесены изменения в ПГГ на 2025 год в части включения в систему КСГ трех новых препаратов с МНН:</a:t>
            </a:r>
          </a:p>
          <a:p>
            <a:pPr marL="285750" indent="-285750">
              <a:buFontTx/>
              <a:buChar char="-"/>
            </a:pP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Анифролумаб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gsh158)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Инклисиран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(gsh044)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Тезепелумаб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(gsh164)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B595CD5-B575-42F0-895A-0BF890622E86}"/>
              </a:ext>
            </a:extLst>
          </p:cNvPr>
          <p:cNvSpPr/>
          <p:nvPr/>
        </p:nvSpPr>
        <p:spPr>
          <a:xfrm>
            <a:off x="107639" y="1546088"/>
            <a:ext cx="9941405" cy="2705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перечень ВМП-2 также внесены изменения в части включения препарата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МНН «</a:t>
            </a:r>
            <a:r>
              <a:rPr lang="ru-RU"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Полатузумаб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ведотин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graphicFrame>
        <p:nvGraphicFramePr>
          <p:cNvPr id="12" name="Google Shape;102;g36cd5d1bf35_2_1">
            <a:extLst>
              <a:ext uri="{FF2B5EF4-FFF2-40B4-BE49-F238E27FC236}">
                <a16:creationId xmlns:a16="http://schemas.microsoft.com/office/drawing/2014/main" id="{0E57F96D-28E1-4BA7-9385-A0F780F083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207467"/>
              </p:ext>
            </p:extLst>
          </p:nvPr>
        </p:nvGraphicFramePr>
        <p:xfrm>
          <a:off x="107599" y="1955947"/>
          <a:ext cx="9941398" cy="548650"/>
        </p:xfrm>
        <a:graphic>
          <a:graphicData uri="http://schemas.openxmlformats.org/drawingml/2006/table">
            <a:tbl>
              <a:tblPr firstRow="1" bandRow="1"/>
              <a:tblGrid>
                <a:gridCol w="35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8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73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644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/>
                        <a:t>35.3  Терапия нефолликулярных лимфом у взрослых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/>
                        <a:t>С83</a:t>
                      </a:r>
                      <a:endParaRPr sz="1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000" dirty="0" err="1"/>
                        <a:t>нефолликулярная</a:t>
                      </a:r>
                      <a:r>
                        <a:rPr lang="ru-RU" sz="1000" dirty="0"/>
                        <a:t> лимфома у</a:t>
                      </a:r>
                      <a:endParaRPr sz="100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000" dirty="0"/>
                        <a:t>взрослых терапевтическое лечение </a:t>
                      </a:r>
                      <a:r>
                        <a:rPr lang="ru-RU" sz="1000" dirty="0" err="1"/>
                        <a:t>лечение</a:t>
                      </a:r>
                      <a:r>
                        <a:rPr lang="ru-RU" sz="1000" dirty="0"/>
                        <a:t> </a:t>
                      </a:r>
                      <a:r>
                        <a:rPr lang="ru-RU" sz="1000" dirty="0" err="1"/>
                        <a:t>нефолликулярных</a:t>
                      </a:r>
                      <a:r>
                        <a:rPr lang="ru-RU" sz="1000" dirty="0"/>
                        <a:t> лимфом у взрослых с применением </a:t>
                      </a:r>
                      <a:r>
                        <a:rPr lang="ru-RU" sz="1000" b="1" dirty="0" err="1">
                          <a:solidFill>
                            <a:srgbClr val="C00000"/>
                          </a:solidFill>
                        </a:rPr>
                        <a:t>полатузумаб</a:t>
                      </a:r>
                      <a:r>
                        <a:rPr lang="ru-RU" sz="10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000" b="1" dirty="0" err="1">
                          <a:solidFill>
                            <a:srgbClr val="C00000"/>
                          </a:solidFill>
                        </a:rPr>
                        <a:t>ведотин</a:t>
                      </a:r>
                      <a:r>
                        <a:rPr lang="ru-RU" sz="1000" b="1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000" dirty="0"/>
                        <a:t>(1 цикл или 1 блок)</a:t>
                      </a:r>
                      <a:endParaRPr sz="10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00" dirty="0"/>
                        <a:t>932 409</a:t>
                      </a:r>
                      <a:endParaRPr sz="10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94A56B6-35E3-4F7E-8B00-38CF657CA717}"/>
              </a:ext>
            </a:extLst>
          </p:cNvPr>
          <p:cNvSpPr/>
          <p:nvPr/>
        </p:nvSpPr>
        <p:spPr>
          <a:xfrm>
            <a:off x="107599" y="2654668"/>
            <a:ext cx="9941379" cy="5484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вышеуказанной группы ВМП-2 препарат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МНН «</a:t>
            </a:r>
            <a:r>
              <a:rPr lang="ru-RU"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Полатузумаб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ведотин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можно использовать при оказании ВМП-1 и ВМП-2 по следующим группам:</a:t>
            </a:r>
          </a:p>
        </p:txBody>
      </p:sp>
      <p:graphicFrame>
        <p:nvGraphicFramePr>
          <p:cNvPr id="14" name="Google Shape;82;p1">
            <a:extLst>
              <a:ext uri="{FF2B5EF4-FFF2-40B4-BE49-F238E27FC236}">
                <a16:creationId xmlns:a16="http://schemas.microsoft.com/office/drawing/2014/main" id="{552ED26D-7F7F-4259-9D28-DADC8A5443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1833015"/>
              </p:ext>
            </p:extLst>
          </p:nvPr>
        </p:nvGraphicFramePr>
        <p:xfrm>
          <a:off x="107608" y="3298052"/>
          <a:ext cx="9941370" cy="548412"/>
        </p:xfrm>
        <a:graphic>
          <a:graphicData uri="http://schemas.openxmlformats.org/drawingml/2006/table">
            <a:tbl>
              <a:tblPr firstRow="1" bandRow="1"/>
              <a:tblGrid>
                <a:gridCol w="34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7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5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412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24. Комплексная и высокодозная химиотерапия острых лейкозов,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лимфопролиферативных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и 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миелопролиферативных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заболеваний у взрослых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миелодиспластического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синдрома, AL-амилоидоза у взрослых 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  <a:latin typeface="Roche Sans Light"/>
                        <a:ea typeface="Roche Sans Light"/>
                        <a:cs typeface="Roche Sans Light"/>
                        <a:sym typeface="Roche Sans Light"/>
                      </a:endParaRPr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C81 - C96, D45 - D47, E85.8</a:t>
                      </a:r>
                      <a:endParaRPr sz="800" dirty="0"/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острые и хронические лейкозы, лимфомы (кроме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высокозлокачественных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лимфом, хронического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миелолейкоза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в фазе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бластного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криза и фазе акселерации),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миелодиспластический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синдром, хронические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миелопролиферативные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заболевания, множественная миелома, AL-амилоидоз</a:t>
                      </a:r>
                      <a:endParaRPr sz="800" dirty="0"/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Roche Sans Light"/>
                        <a:buNone/>
                      </a:pPr>
                      <a:r>
                        <a:rPr lang="ru-RU" sz="800" u="none" strike="noStrike" cap="none" dirty="0"/>
                        <a:t>5</a:t>
                      </a:r>
                      <a:r>
                        <a:rPr lang="ru-RU" sz="800" dirty="0"/>
                        <a:t>33 914</a:t>
                      </a:r>
                      <a:endParaRPr sz="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39375" marR="39375" marT="64775" marB="647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Google Shape;88;p2">
            <a:extLst>
              <a:ext uri="{FF2B5EF4-FFF2-40B4-BE49-F238E27FC236}">
                <a16:creationId xmlns:a16="http://schemas.microsoft.com/office/drawing/2014/main" id="{31DE045F-2022-481E-A267-3EC262A58A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324794"/>
              </p:ext>
            </p:extLst>
          </p:nvPr>
        </p:nvGraphicFramePr>
        <p:xfrm>
          <a:off x="107591" y="3984278"/>
          <a:ext cx="9941358" cy="906409"/>
        </p:xfrm>
        <a:graphic>
          <a:graphicData uri="http://schemas.openxmlformats.org/drawingml/2006/table">
            <a:tbl>
              <a:tblPr firstRow="1" bandRow="1"/>
              <a:tblGrid>
                <a:gridCol w="3512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1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86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25. К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омплексное лечение с применением стандартной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химио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- и (или) иммунотерапии (включая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таргетные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лекарственные препараты), лучевой и афферентной терапии при острых и хронических лейкозах и лимфомах (за исключением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высокозлокачественных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лимфом, хронического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миелолейкоза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в стадии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бластного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криза и фазе акселерации), </a:t>
                      </a:r>
                      <a:r>
                        <a:rPr lang="ru-RU" sz="800" u="none" strike="noStrike" cap="none" dirty="0" err="1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миелодиспластического</a:t>
                      </a: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 синдрома, AL-амилоидоза, полицитемии у взрослых</a:t>
                      </a:r>
                      <a:endParaRPr sz="800" dirty="0"/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strike="noStrike" cap="none" dirty="0">
                          <a:solidFill>
                            <a:schemeClr val="dk1"/>
                          </a:solidFill>
                          <a:latin typeface="Roche Sans Light"/>
                          <a:ea typeface="Roche Sans Light"/>
                          <a:cs typeface="Roche Sans Light"/>
                          <a:sym typeface="Roche Sans Light"/>
                        </a:rPr>
                        <a:t>C81 - C90, C91.1 - C91.9, C92.1, C93.1, C95.1, D45, D46, D47, E85.8</a:t>
                      </a:r>
                      <a:endParaRPr sz="800" u="none" strike="noStrike" cap="none" dirty="0">
                        <a:solidFill>
                          <a:schemeClr val="dk1"/>
                        </a:solidFill>
                        <a:latin typeface="Roche Sans Light"/>
                        <a:ea typeface="Roche Sans Light"/>
                        <a:cs typeface="Roche Sans Light"/>
                        <a:sym typeface="Roche Sans Light"/>
                      </a:endParaRPr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strike="noStrike" cap="none" dirty="0"/>
                        <a:t>острые и хронические лейкозы, лимфомы (кроме </a:t>
                      </a:r>
                      <a:r>
                        <a:rPr lang="ru-RU" sz="800" u="none" strike="noStrike" cap="none" dirty="0" err="1"/>
                        <a:t>высокозлокачественных</a:t>
                      </a:r>
                      <a:r>
                        <a:rPr lang="ru-RU" sz="800" u="none" strike="noStrike" cap="none" dirty="0"/>
                        <a:t> лимфом, хронического </a:t>
                      </a:r>
                      <a:r>
                        <a:rPr lang="ru-RU" sz="800" u="none" strike="noStrike" cap="none" dirty="0" err="1"/>
                        <a:t>миелолейкоза</a:t>
                      </a:r>
                      <a:r>
                        <a:rPr lang="ru-RU" sz="800" u="none" strike="noStrike" cap="none" dirty="0"/>
                        <a:t> в фазе </a:t>
                      </a:r>
                      <a:r>
                        <a:rPr lang="ru-RU" sz="800" u="none" strike="noStrike" cap="none" dirty="0" err="1"/>
                        <a:t>бластного</a:t>
                      </a:r>
                      <a:r>
                        <a:rPr lang="ru-RU" sz="800" u="none" strike="noStrike" cap="none" dirty="0"/>
                        <a:t> криза и фазе акселерации), </a:t>
                      </a:r>
                      <a:r>
                        <a:rPr lang="ru-RU" sz="800" u="none" strike="noStrike" cap="none" dirty="0" err="1"/>
                        <a:t>миелодиспластический</a:t>
                      </a:r>
                      <a:r>
                        <a:rPr lang="ru-RU" sz="800" u="none" strike="noStrike" cap="none" dirty="0"/>
                        <a:t> синдром, хронические </a:t>
                      </a:r>
                      <a:r>
                        <a:rPr lang="ru-RU" sz="800" u="none" strike="noStrike" cap="none" dirty="0" err="1"/>
                        <a:t>лимфо</a:t>
                      </a:r>
                      <a:r>
                        <a:rPr lang="ru-RU" sz="800" u="none" strike="noStrike" cap="none" dirty="0"/>
                        <a:t>- и </a:t>
                      </a:r>
                      <a:r>
                        <a:rPr lang="ru-RU" sz="800" u="none" strike="noStrike" cap="none" dirty="0" err="1"/>
                        <a:t>миелопролиферативные</a:t>
                      </a:r>
                      <a:r>
                        <a:rPr lang="ru-RU" sz="800" u="none" strike="noStrike" cap="none" dirty="0"/>
                        <a:t> заболевания, AL-амилоидоз, полицитемия</a:t>
                      </a:r>
                      <a:endParaRPr sz="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39375" marR="39375" marT="64775" marB="647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524 512</a:t>
                      </a:r>
                      <a:endParaRPr sz="8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39375" marR="39375" marT="64775" marB="647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Google Shape;95;p3">
            <a:extLst>
              <a:ext uri="{FF2B5EF4-FFF2-40B4-BE49-F238E27FC236}">
                <a16:creationId xmlns:a16="http://schemas.microsoft.com/office/drawing/2014/main" id="{3700B3CB-D44D-4F07-A4B3-2D3D4881FB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549552"/>
              </p:ext>
            </p:extLst>
          </p:nvPr>
        </p:nvGraphicFramePr>
        <p:xfrm>
          <a:off x="107598" y="5089429"/>
          <a:ext cx="9941351" cy="701050"/>
        </p:xfrm>
        <a:graphic>
          <a:graphicData uri="http://schemas.openxmlformats.org/drawingml/2006/table">
            <a:tbl>
              <a:tblPr firstRow="1" bandRow="1"/>
              <a:tblGrid>
                <a:gridCol w="347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2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18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0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633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/>
                        <a:t>29. </a:t>
                      </a:r>
                      <a:r>
                        <a:rPr lang="ru-RU" sz="800" u="none" strike="noStrike" cap="none" dirty="0"/>
                        <a:t>Комплексная и высокодозная химиотерапия (включая эпигенетическую терапию) острых лейкозов, </a:t>
                      </a:r>
                      <a:r>
                        <a:rPr lang="ru-RU" sz="800" u="none" strike="noStrike" cap="none" dirty="0" err="1"/>
                        <a:t>лимфопролиферативных</a:t>
                      </a:r>
                      <a:r>
                        <a:rPr lang="ru-RU" sz="800" u="none" strike="noStrike" cap="none" dirty="0"/>
                        <a:t> и </a:t>
                      </a:r>
                      <a:r>
                        <a:rPr lang="ru-RU" sz="800" u="none" strike="noStrike" cap="none" dirty="0" err="1"/>
                        <a:t>миелопролиферативных</a:t>
                      </a:r>
                      <a:r>
                        <a:rPr lang="ru-RU" sz="800" u="none" strike="noStrike" cap="none" dirty="0"/>
                        <a:t> заболеваний, в том числе рецидивов и рефрактерных форм у взрослых</a:t>
                      </a:r>
                      <a:endParaRPr sz="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/>
                        <a:t>C81 - C90, C91.0, C91.5 - C91.9, C92, C93, C94.0, C94.2 - 94.7, C95, C96.9, D45, D46, D47, E85.8</a:t>
                      </a:r>
                      <a:endParaRPr sz="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/>
                        <a:t>острые лейкозы, высокозлокачественные лимфопролиферативные заболевания, хронический миелолейкоз в фазах акселерации и бластного криза. Миелодиспластический синдром. Первичный миелофиброз, вторичный миелофиброз при миелопролиферативном заболевании, трансформация истинной полицитемии и эссенциальной тромбоцитемии в миелофиброз, множественная миелома, AL-амилоидоз</a:t>
                      </a:r>
                      <a:endParaRPr sz="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/>
                        <a:t>585 128</a:t>
                      </a:r>
                      <a:endParaRPr sz="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F31B6BFD-481D-4443-968D-71FAE8991418}"/>
              </a:ext>
            </a:extLst>
          </p:cNvPr>
          <p:cNvSpPr/>
          <p:nvPr/>
        </p:nvSpPr>
        <p:spPr>
          <a:xfrm>
            <a:off x="10388231" y="2127379"/>
            <a:ext cx="342422" cy="195942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820CA1E-0AD0-4B18-AA74-12226AE2DAD8}"/>
              </a:ext>
            </a:extLst>
          </p:cNvPr>
          <p:cNvSpPr/>
          <p:nvPr/>
        </p:nvSpPr>
        <p:spPr>
          <a:xfrm>
            <a:off x="10587134" y="1902185"/>
            <a:ext cx="1497267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группа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ВМП-2</a:t>
            </a: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1F4D4BF7-657C-49B0-B07D-E8D4644B1492}"/>
              </a:ext>
            </a:extLst>
          </p:cNvPr>
          <p:cNvSpPr/>
          <p:nvPr/>
        </p:nvSpPr>
        <p:spPr>
          <a:xfrm>
            <a:off x="10388231" y="6155662"/>
            <a:ext cx="342422" cy="195942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5FAEBF3-E335-4066-AA74-DC541D9A6A97}"/>
              </a:ext>
            </a:extLst>
          </p:cNvPr>
          <p:cNvSpPr/>
          <p:nvPr/>
        </p:nvSpPr>
        <p:spPr>
          <a:xfrm>
            <a:off x="10587134" y="5930468"/>
            <a:ext cx="1497267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35.3 группа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ВМП-2</a:t>
            </a:r>
          </a:p>
        </p:txBody>
      </p:sp>
      <p:sp>
        <p:nvSpPr>
          <p:cNvPr id="22" name="Стрелка: вправо 21">
            <a:extLst>
              <a:ext uri="{FF2B5EF4-FFF2-40B4-BE49-F238E27FC236}">
                <a16:creationId xmlns:a16="http://schemas.microsoft.com/office/drawing/2014/main" id="{D7649BE3-B38A-4A69-96A2-CB94D7FD8F10}"/>
              </a:ext>
            </a:extLst>
          </p:cNvPr>
          <p:cNvSpPr/>
          <p:nvPr/>
        </p:nvSpPr>
        <p:spPr>
          <a:xfrm>
            <a:off x="10341728" y="4368236"/>
            <a:ext cx="342422" cy="195942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343E98E1-3ED7-4B8E-AFEB-ED7F714E95C9}"/>
              </a:ext>
            </a:extLst>
          </p:cNvPr>
          <p:cNvSpPr/>
          <p:nvPr/>
        </p:nvSpPr>
        <p:spPr>
          <a:xfrm>
            <a:off x="10540631" y="4143042"/>
            <a:ext cx="1497267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группа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ВМП-2</a:t>
            </a:r>
          </a:p>
        </p:txBody>
      </p:sp>
      <p:sp>
        <p:nvSpPr>
          <p:cNvPr id="24" name="Стрелка: вправо 23">
            <a:extLst>
              <a:ext uri="{FF2B5EF4-FFF2-40B4-BE49-F238E27FC236}">
                <a16:creationId xmlns:a16="http://schemas.microsoft.com/office/drawing/2014/main" id="{BA58DE95-D435-4815-9D7F-75AC03EE8B0A}"/>
              </a:ext>
            </a:extLst>
          </p:cNvPr>
          <p:cNvSpPr/>
          <p:nvPr/>
        </p:nvSpPr>
        <p:spPr>
          <a:xfrm>
            <a:off x="10341728" y="3520939"/>
            <a:ext cx="342422" cy="195942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25614D0A-4DDE-49B5-805E-9794268E4EFB}"/>
              </a:ext>
            </a:extLst>
          </p:cNvPr>
          <p:cNvSpPr/>
          <p:nvPr/>
        </p:nvSpPr>
        <p:spPr>
          <a:xfrm>
            <a:off x="10540631" y="3295745"/>
            <a:ext cx="1497267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группа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ВМП-1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059713C1-DD44-48AD-BEA8-C348D9F0A1A7}"/>
              </a:ext>
            </a:extLst>
          </p:cNvPr>
          <p:cNvSpPr/>
          <p:nvPr/>
        </p:nvSpPr>
        <p:spPr>
          <a:xfrm>
            <a:off x="10226421" y="483768"/>
            <a:ext cx="1811477" cy="8942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Сохраняются</a:t>
            </a:r>
          </a:p>
        </p:txBody>
      </p:sp>
      <p:graphicFrame>
        <p:nvGraphicFramePr>
          <p:cNvPr id="27" name="Google Shape;102;g36cd5d1bf35_2_1">
            <a:extLst>
              <a:ext uri="{FF2B5EF4-FFF2-40B4-BE49-F238E27FC236}">
                <a16:creationId xmlns:a16="http://schemas.microsoft.com/office/drawing/2014/main" id="{668E7F58-6113-4C0E-B7FD-9F0441EFB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190684"/>
              </p:ext>
            </p:extLst>
          </p:nvPr>
        </p:nvGraphicFramePr>
        <p:xfrm>
          <a:off x="107591" y="5930468"/>
          <a:ext cx="9941351" cy="701050"/>
        </p:xfrm>
        <a:graphic>
          <a:graphicData uri="http://schemas.openxmlformats.org/drawingml/2006/table">
            <a:tbl>
              <a:tblPr firstRow="1" bandRow="1"/>
              <a:tblGrid>
                <a:gridCol w="3466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73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63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1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/>
                        <a:t>34.3  Терапия </a:t>
                      </a:r>
                      <a:r>
                        <a:rPr lang="ru-RU" sz="800" dirty="0" err="1"/>
                        <a:t>нефолликулярных</a:t>
                      </a:r>
                      <a:r>
                        <a:rPr lang="ru-RU" sz="800" dirty="0"/>
                        <a:t> лимфом у взрослых</a:t>
                      </a:r>
                      <a:endParaRPr sz="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/>
                        <a:t>С83</a:t>
                      </a:r>
                      <a:endParaRPr sz="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/>
                        <a:t>нефолликулярная лимфома у</a:t>
                      </a:r>
                      <a:endParaRPr sz="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/>
                        <a:t>взрослых терапевтическое лечение лечение нефолликулярных лимфом у взрослых с</a:t>
                      </a:r>
                      <a:endParaRPr sz="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800"/>
                        <a:t>применением полатузумаб ведотин (1 цикл или 1 блок)</a:t>
                      </a:r>
                      <a:endParaRPr sz="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dirty="0"/>
                        <a:t>916 872</a:t>
                      </a:r>
                      <a:endParaRPr sz="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" name="Стрелка: вправо 27">
            <a:extLst>
              <a:ext uri="{FF2B5EF4-FFF2-40B4-BE49-F238E27FC236}">
                <a16:creationId xmlns:a16="http://schemas.microsoft.com/office/drawing/2014/main" id="{92305284-B9CB-44A2-AD10-66D067622A9D}"/>
              </a:ext>
            </a:extLst>
          </p:cNvPr>
          <p:cNvSpPr/>
          <p:nvPr/>
        </p:nvSpPr>
        <p:spPr>
          <a:xfrm>
            <a:off x="10341728" y="5374546"/>
            <a:ext cx="342422" cy="195942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674940E8-336B-4FD6-B9AB-89336FCA0F68}"/>
              </a:ext>
            </a:extLst>
          </p:cNvPr>
          <p:cNvSpPr/>
          <p:nvPr/>
        </p:nvSpPr>
        <p:spPr>
          <a:xfrm>
            <a:off x="10540631" y="5149352"/>
            <a:ext cx="1497267" cy="6463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ВМП-2</a:t>
            </a:r>
          </a:p>
        </p:txBody>
      </p:sp>
    </p:spTree>
    <p:extLst>
      <p:ext uri="{BB962C8B-B14F-4D97-AF65-F5344CB8AC3E}">
        <p14:creationId xmlns:p14="http://schemas.microsoft.com/office/powerpoint/2010/main" val="3028929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C3D483-E8AF-421A-B9AA-910558EF4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D842774-BFC7-4791-927D-63FC5D798B54}"/>
              </a:ext>
            </a:extLst>
          </p:cNvPr>
          <p:cNvSpPr/>
          <p:nvPr/>
        </p:nvSpPr>
        <p:spPr>
          <a:xfrm>
            <a:off x="244679" y="198806"/>
            <a:ext cx="11702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медицинской помощи </a:t>
            </a:r>
            <a:r>
              <a:rPr lang="ru-RU" b="1" dirty="0">
                <a:solidFill>
                  <a:schemeClr val="accent2"/>
                </a:solidFill>
              </a:rPr>
              <a:t>с применением генно-инженерных биологических препаратов и селективных иммунодепрессантов </a:t>
            </a:r>
            <a:r>
              <a:rPr lang="ru-RU" b="1" dirty="0">
                <a:solidFill>
                  <a:schemeClr val="tx2"/>
                </a:solidFill>
              </a:rPr>
              <a:t>за 10 месяцев 2024 и 2025 годов (по принятым к оплате) без учета МТР</a:t>
            </a:r>
            <a:endParaRPr lang="ru-RU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F45C6CC-F0C9-46E9-86FB-1E6507AD3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375648"/>
              </p:ext>
            </p:extLst>
          </p:nvPr>
        </p:nvGraphicFramePr>
        <p:xfrm>
          <a:off x="450210" y="1057799"/>
          <a:ext cx="10972804" cy="4903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6399">
                  <a:extLst>
                    <a:ext uri="{9D8B030D-6E8A-4147-A177-3AD203B41FA5}">
                      <a16:colId xmlns:a16="http://schemas.microsoft.com/office/drawing/2014/main" val="2494378846"/>
                    </a:ext>
                  </a:extLst>
                </a:gridCol>
                <a:gridCol w="3601828">
                  <a:extLst>
                    <a:ext uri="{9D8B030D-6E8A-4147-A177-3AD203B41FA5}">
                      <a16:colId xmlns:a16="http://schemas.microsoft.com/office/drawing/2014/main" val="3643023057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2508873129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1223222718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441938686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3160979099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2065255049"/>
                    </a:ext>
                  </a:extLst>
                </a:gridCol>
                <a:gridCol w="560737">
                  <a:extLst>
                    <a:ext uri="{9D8B030D-6E8A-4147-A177-3AD203B41FA5}">
                      <a16:colId xmlns:a16="http://schemas.microsoft.com/office/drawing/2014/main" val="2902281191"/>
                    </a:ext>
                  </a:extLst>
                </a:gridCol>
                <a:gridCol w="542648">
                  <a:extLst>
                    <a:ext uri="{9D8B030D-6E8A-4147-A177-3AD203B41FA5}">
                      <a16:colId xmlns:a16="http://schemas.microsoft.com/office/drawing/2014/main" val="2123292062"/>
                    </a:ext>
                  </a:extLst>
                </a:gridCol>
                <a:gridCol w="506469">
                  <a:extLst>
                    <a:ext uri="{9D8B030D-6E8A-4147-A177-3AD203B41FA5}">
                      <a16:colId xmlns:a16="http://schemas.microsoft.com/office/drawing/2014/main" val="3972194738"/>
                    </a:ext>
                  </a:extLst>
                </a:gridCol>
                <a:gridCol w="886329">
                  <a:extLst>
                    <a:ext uri="{9D8B030D-6E8A-4147-A177-3AD203B41FA5}">
                      <a16:colId xmlns:a16="http://schemas.microsoft.com/office/drawing/2014/main" val="4087119288"/>
                    </a:ext>
                  </a:extLst>
                </a:gridCol>
                <a:gridCol w="696399">
                  <a:extLst>
                    <a:ext uri="{9D8B030D-6E8A-4147-A177-3AD203B41FA5}">
                      <a16:colId xmlns:a16="http://schemas.microsoft.com/office/drawing/2014/main" val="578035615"/>
                    </a:ext>
                  </a:extLst>
                </a:gridCol>
              </a:tblGrid>
              <a:tr h="1593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DKK1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Схема/</a:t>
                      </a:r>
                      <a:r>
                        <a:rPr lang="en-US" sz="1200" u="none" strike="noStrike" dirty="0">
                          <a:effectLst/>
                        </a:rPr>
                        <a:t>DKK1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 месяцев 2024 года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10 месяцев 2025 года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731951"/>
                  </a:ext>
                </a:extLst>
              </a:tr>
              <a:tr h="613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Объемы МП, случаев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Доля от общего объема, 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РАНГ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Объемы МП, случаев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Доля от общего объема, 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РАНГ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040513"/>
                  </a:ext>
                </a:extLst>
              </a:tr>
              <a:tr h="16240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Общий итог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28 288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989 190,8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34 968,6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26 965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1 456 083,5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53 999,0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405285"/>
                  </a:ext>
                </a:extLst>
              </a:tr>
              <a:tr h="2977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gsh067</a:t>
                      </a:r>
                      <a:endParaRPr lang="en-US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НЕТАКИМАБ 120 МГ ПОДКОЖНО (1 ВВЕДЕНИЕ) (ПОДДЕРЖИВАЮЩАЯ ТЕРАПИЯ)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3 312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11,7%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86 050,4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25 981,4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1 689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6,3%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45 322,2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26 833,7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417148"/>
                  </a:ext>
                </a:extLst>
              </a:tr>
              <a:tr h="3267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gsh007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АДАЛИМУМАБ 40 МГ ПОДКОЖНО (1 ВВЕДЕНИЕ) (ПОДДЕРЖИВАЮЩАЯ ТЕРАПИЯ)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2 980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10,5%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78 877,3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26 468,9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1 714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6,4%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40 789,9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23 798,1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507411"/>
                  </a:ext>
                </a:extLst>
              </a:tr>
              <a:tr h="2977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gsh042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ДУПИЛУМАБ 300 МГ ПОДКОЖНО (1 ВВЕДЕНИЕ) (ПОДДЕРЖИВАЮЩАЯ ТЕРАПИЯ)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2 270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8,0%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103 515,3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45 601,4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3 200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11,9%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149 355,9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46 673,7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705561"/>
                  </a:ext>
                </a:extLst>
              </a:tr>
              <a:tr h="2977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gsh093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САРИЛУМАБ 200 МГ ПОДКОЖНО (1 ВВЕДЕНИЕ) (ПОДДЕРЖИВАЮЩАЯ ТЕРАПИЯ)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1 482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5,2%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52 726,8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35 578,1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0,0%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398,4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36 214,1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488120"/>
                  </a:ext>
                </a:extLst>
              </a:tr>
              <a:tr h="2977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gsh063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ЛЕВИЛИМАБ 162 МГ ПОДКОЖНО (1 ВВЕДЕНИЕ) (ПОДДЕРЖИВАЮЩАЯ ТЕРАПИЯ)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1 182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4,2%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38 011,5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32 158,6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1 597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5,9%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52 911,7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33 132,0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804653"/>
                  </a:ext>
                </a:extLst>
              </a:tr>
              <a:tr h="3097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gsh096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СЕКУКИНУМАБ 300 МГ (РАСТВОР ДЛЯ ПОДКОЖНОГО ВВЕДЕНИЯ), ПОДКОЖНО (1 ВВЕДЕНИЕ) (ПОДДЕРЖИВАЮЩАЯ ТЕРАПИЯ)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901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3,2%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73 891,8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82 010,9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714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2,6%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59 250,3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82 983,6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112321"/>
                  </a:ext>
                </a:extLst>
              </a:tr>
              <a:tr h="2977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gsh070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ОЛОКИЗУМАБ 64 МГ ПОДКОЖНО (1 ВВЕДЕНИЕ) (ПОДДЕРЖИВАЮЩАЯ ТЕРАПИЯ)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2,8%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38 304,3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48 919,9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1 097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4,1%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54 737,4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49 897,4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92613"/>
                  </a:ext>
                </a:extLst>
              </a:tr>
              <a:tr h="1593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gsh010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АЛИРОКУМАБ 150 МГ ПОДКОЖНО (1 ВВЕДЕНИЕ)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660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2,3%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13 612,2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20 624,6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972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3,6%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21 023,6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21 629,2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39314"/>
                  </a:ext>
                </a:extLst>
              </a:tr>
              <a:tr h="3097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gsh117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ЭТАНЕРЦЕПТ 50 МГ (РАСТВОР ДЛЯ ПОДКОЖНОГО ВВЕДЕНИЯ), ПОДКОЖНО (1 ВВЕДЕНИЕ) (ПОДДЕРЖИВАЮЩАЯ ТЕРАПИЯ)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619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2,2%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9 393,1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15 174,6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566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2,1%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9 103,4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16 083,8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155645"/>
                  </a:ext>
                </a:extLst>
              </a:tr>
              <a:tr h="1593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gsh011</a:t>
                      </a:r>
                      <a:endParaRPr lang="en-US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АЛИРОКУМАБ 300 МГ ПОДКОЖНО (1 ВВЕДЕНИЕ)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603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2,1%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21 263,3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35 262,5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775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2,9%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28 088,4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36 243,1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162242"/>
                  </a:ext>
                </a:extLst>
              </a:tr>
              <a:tr h="159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Иные 94 схемы 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6 748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23,9%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21 263,3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5 746 654,9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7 315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27,1%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497 551,1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68 017,9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15" marR="7315" marT="731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64352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650620-C871-4E05-BBE3-AEF20BFA3073}"/>
              </a:ext>
            </a:extLst>
          </p:cNvPr>
          <p:cNvSpPr/>
          <p:nvPr/>
        </p:nvSpPr>
        <p:spPr>
          <a:xfrm>
            <a:off x="450210" y="6294068"/>
            <a:ext cx="11235654" cy="427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Все тарифы на медицинскую помощь с применением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</a:rPr>
              <a:t> генно-инженерных биологических препаратов и селективных иммунодепрессантов разгруппированы на региональном уровне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8666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C3D483-E8AF-421A-B9AA-910558EF4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D842774-BFC7-4791-927D-63FC5D798B54}"/>
              </a:ext>
            </a:extLst>
          </p:cNvPr>
          <p:cNvSpPr/>
          <p:nvPr/>
        </p:nvSpPr>
        <p:spPr>
          <a:xfrm>
            <a:off x="244679" y="106042"/>
            <a:ext cx="11702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фактическом исполнении лечении с применением генно-инженерных биологических препаратов и селективных иммунодепрессантов </a:t>
            </a:r>
            <a:r>
              <a:rPr lang="ru-RU" b="1" dirty="0">
                <a:solidFill>
                  <a:schemeClr val="accent2"/>
                </a:solidFill>
              </a:rPr>
              <a:t>для лечения заболеваний </a:t>
            </a:r>
            <a:r>
              <a:rPr lang="ru-RU" b="1" dirty="0" err="1">
                <a:solidFill>
                  <a:schemeClr val="accent2"/>
                </a:solidFill>
              </a:rPr>
              <a:t>гипохолестеринемией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за 10 месяцев 2024 и 2025 годов (по принятым к оплате) без учета МТР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DF742CF-1712-4829-8053-6CC1C646BF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40746"/>
              </p:ext>
            </p:extLst>
          </p:nvPr>
        </p:nvGraphicFramePr>
        <p:xfrm>
          <a:off x="429236" y="1134452"/>
          <a:ext cx="11333526" cy="2403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0679">
                  <a:extLst>
                    <a:ext uri="{9D8B030D-6E8A-4147-A177-3AD203B41FA5}">
                      <a16:colId xmlns:a16="http://schemas.microsoft.com/office/drawing/2014/main" val="4202876946"/>
                    </a:ext>
                  </a:extLst>
                </a:gridCol>
                <a:gridCol w="1310679">
                  <a:extLst>
                    <a:ext uri="{9D8B030D-6E8A-4147-A177-3AD203B41FA5}">
                      <a16:colId xmlns:a16="http://schemas.microsoft.com/office/drawing/2014/main" val="1167688870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2282467260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180208009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3176404465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383040693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3948642272"/>
                    </a:ext>
                  </a:extLst>
                </a:gridCol>
                <a:gridCol w="796688">
                  <a:extLst>
                    <a:ext uri="{9D8B030D-6E8A-4147-A177-3AD203B41FA5}">
                      <a16:colId xmlns:a16="http://schemas.microsoft.com/office/drawing/2014/main" val="3270743908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1740517940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645312702"/>
                    </a:ext>
                  </a:extLst>
                </a:gridCol>
                <a:gridCol w="989435">
                  <a:extLst>
                    <a:ext uri="{9D8B030D-6E8A-4147-A177-3AD203B41FA5}">
                      <a16:colId xmlns:a16="http://schemas.microsoft.com/office/drawing/2014/main" val="4145485423"/>
                    </a:ext>
                  </a:extLst>
                </a:gridCol>
              </a:tblGrid>
              <a:tr h="2063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Препарат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10 месяцев 2024 года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10 месяцев 2025 года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720396"/>
                  </a:ext>
                </a:extLst>
              </a:tr>
              <a:tr h="822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Количество пациентов, человек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Объемы МП, случаев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Кратность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Количество пациентов, человек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Объемы МП, случаев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Кратность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Средняя стоимость 1 случая лечения, руб.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58094"/>
                  </a:ext>
                </a:extLst>
              </a:tr>
              <a:tr h="3991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Всего по 3 препаратам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387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1 612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4,2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63 104,3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39 146,6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545,00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2 295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              4,21   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101 340,6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44 157,1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037524"/>
                  </a:ext>
                </a:extLst>
              </a:tr>
              <a:tr h="20630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АЛИРОКУМАБ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287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1 264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4,4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34 896,1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27 607,7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287,00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1 750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              6,10   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49 176,9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28 101,1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008056"/>
                  </a:ext>
                </a:extLst>
              </a:tr>
              <a:tr h="20630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ИНКЛИСИРАН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109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184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1,7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22 760,3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123 697,3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257,00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362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1,41  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48 026,6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132 670,2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10154"/>
                  </a:ext>
                </a:extLst>
              </a:tr>
              <a:tr h="20630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ЭВОЛОКУМАБ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41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164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4,0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5 447,9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33 218,9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26,00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183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              7,04  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4 137,0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22 606,8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92" marR="9492" marT="949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311344"/>
                  </a:ext>
                </a:extLst>
              </a:tr>
            </a:tbl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D6C38988-9494-4525-AA10-58FEDCAB39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1216210"/>
              </p:ext>
            </p:extLst>
          </p:nvPr>
        </p:nvGraphicFramePr>
        <p:xfrm>
          <a:off x="1242968" y="37957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6E7E9A31-0EEB-42DE-A10D-97535B9EF8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040719"/>
              </p:ext>
            </p:extLst>
          </p:nvPr>
        </p:nvGraphicFramePr>
        <p:xfrm>
          <a:off x="6720979" y="38840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980276C-22EE-4573-8703-BE24D34CC0A5}"/>
              </a:ext>
            </a:extLst>
          </p:cNvPr>
          <p:cNvSpPr/>
          <p:nvPr/>
        </p:nvSpPr>
        <p:spPr>
          <a:xfrm>
            <a:off x="429236" y="3087753"/>
            <a:ext cx="11333526" cy="22528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0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58800" y="101600"/>
            <a:ext cx="10766425" cy="91440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700" dirty="0"/>
              <a:t>Прямые затраты системы ОМС на 1 пациента с дислипидемией в МО</a:t>
            </a:r>
            <a:br>
              <a:rPr lang="ru-RU" sz="2700" dirty="0"/>
            </a:br>
            <a:r>
              <a:rPr lang="ru-RU" sz="1200" dirty="0"/>
              <a:t>(Тарифное соглашение МО 2025 год)</a:t>
            </a:r>
            <a:endParaRPr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552125"/>
              </p:ext>
            </p:extLst>
          </p:nvPr>
        </p:nvGraphicFramePr>
        <p:xfrm>
          <a:off x="558800" y="1361136"/>
          <a:ext cx="11315700" cy="3155956"/>
        </p:xfrm>
        <a:graphic>
          <a:graphicData uri="http://schemas.openxmlformats.org/drawingml/2006/table">
            <a:tbl>
              <a:tblPr/>
              <a:tblGrid>
                <a:gridCol w="868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2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4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22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945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144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424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4773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КСГ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схемы ЛТ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схемы ЛП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КЗ*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тарифа КСГ на 1 случай госпитализации, руб.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пациента на 1 год терапии, руб. 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законченных случаев в год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st36.029.11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2)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gsh009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75 мг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0,657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21 636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562 526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st36.029.9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2)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gsh114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Эволокумаб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140 мг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0,721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23 692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616 000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st36.030.1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3)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gsh010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 150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0,657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21 636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562 526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st36.033.1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6)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gsh011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 300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1,112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36 255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471 320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st36.034.7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7)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gsh115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Эволокумаб 420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1,466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47 628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619 164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66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st36.040.6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13)</a:t>
                      </a:r>
                    </a:p>
                  </a:txBody>
                  <a:tcPr marL="4233" marR="4233" marT="42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044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Инклисиран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284 мг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3,523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113 706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227 412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ds36.015.10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1)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gsh009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 75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0,615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11 358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295 315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ds36.016.3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2)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gsh114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Эволокумаб 140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1,135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20 533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533 849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ds36.016.4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2)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gsh010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 150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1,197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21 626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562 276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ds36.019.2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5)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gsh011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Алирокумаб 300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2,027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36 258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471 350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6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ds36.020.8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6)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gsh115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Эволокумаб 420 мг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b">
                    <a:lnL w="6350" algn="ctr">
                      <a:solidFill>
                        <a:srgbClr val="000000"/>
                      </a:solidFill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2,672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47 626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619 137   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448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ds36.027.6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ГИБП (уровень 13)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gsh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044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Инклисиран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284 мг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algn="ctr">
                      <a:solidFill>
                        <a:srgbClr val="000000"/>
                      </a:solidFill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6,422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113 716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227 432</a:t>
                      </a: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3" marR="4233" marT="4233" marB="0" anchor="ctr">
                    <a:lnL w="6350" algn="ctr">
                      <a:solidFill>
                        <a:srgbClr val="000000"/>
                      </a:solidFill>
                    </a:lnL>
                    <a:lnR w="6350" algn="ctr">
                      <a:solidFill>
                        <a:srgbClr val="000000"/>
                      </a:solidFill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algn="ctr">
                      <a:solidFill>
                        <a:srgbClr val="000000"/>
                      </a:solidFill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170966" y="5464431"/>
            <a:ext cx="11850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даже при </a:t>
            </a:r>
            <a:r>
              <a:rPr lang="ru-RU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разгруппировке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всех схем  на терапию дислипидемий, затраты в ОМС на </a:t>
            </a:r>
            <a:r>
              <a:rPr lang="ru-RU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инклисиран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самые оптимальные: по годовой стоимости и количеству госпитализаций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90EFA7-242B-4A10-9215-43A168087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989" y="6331184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C4BB1DB2-49DC-4731-8155-614E06844A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479358"/>
              </p:ext>
            </p:extLst>
          </p:nvPr>
        </p:nvGraphicFramePr>
        <p:xfrm>
          <a:off x="352338" y="1520143"/>
          <a:ext cx="5595456" cy="430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40A677B7-0B1A-4547-B6BD-C048F82D43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111851"/>
              </p:ext>
            </p:extLst>
          </p:nvPr>
        </p:nvGraphicFramePr>
        <p:xfrm>
          <a:off x="6342076" y="1509657"/>
          <a:ext cx="5595457" cy="4312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950FF9F-26F8-44BF-AF76-C6036A0C5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989" y="90080"/>
            <a:ext cx="10972800" cy="9756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Фактическая доля лекарственных препаратов</a:t>
            </a:r>
            <a:r>
              <a:rPr lang="ru-RU" sz="2800" b="1" dirty="0">
                <a:solidFill>
                  <a:schemeClr val="accent2"/>
                </a:solidFill>
              </a:rPr>
              <a:t> при офтальмологических заболеваниях</a:t>
            </a:r>
            <a:r>
              <a:rPr lang="ru-RU" sz="2800" dirty="0">
                <a:solidFill>
                  <a:schemeClr val="tx2"/>
                </a:solidFill>
              </a:rPr>
              <a:t> за 10 месяцев 2025 года</a:t>
            </a:r>
          </a:p>
        </p:txBody>
      </p:sp>
    </p:spTree>
    <p:extLst>
      <p:ext uri="{BB962C8B-B14F-4D97-AF65-F5344CB8AC3E}">
        <p14:creationId xmlns:p14="http://schemas.microsoft.com/office/powerpoint/2010/main" val="160303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A70701-1D0C-4E5A-9A9C-C1EC14491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91B8608-FA6E-4427-B638-3F5F0278CEBB}"/>
              </a:ext>
            </a:extLst>
          </p:cNvPr>
          <p:cNvSpPr/>
          <p:nvPr/>
        </p:nvSpPr>
        <p:spPr>
          <a:xfrm>
            <a:off x="244679" y="198806"/>
            <a:ext cx="11702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1F497D"/>
                </a:solidFill>
                <a:latin typeface="Calibri"/>
              </a:rPr>
              <a:t>Л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екарственная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терапия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при офтальмологических заболеваниях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 10 месяцев 2025 года (по принятым к оплате) без учета МТР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7036663-B013-48CF-B662-8D80C3A002E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4678" y="944704"/>
          <a:ext cx="8080172" cy="1042822"/>
        </p:xfrm>
        <a:graphic>
          <a:graphicData uri="http://schemas.openxmlformats.org/drawingml/2006/table">
            <a:tbl>
              <a:tblPr/>
              <a:tblGrid>
                <a:gridCol w="409338">
                  <a:extLst>
                    <a:ext uri="{9D8B030D-6E8A-4147-A177-3AD203B41FA5}">
                      <a16:colId xmlns:a16="http://schemas.microsoft.com/office/drawing/2014/main" val="1585976010"/>
                    </a:ext>
                  </a:extLst>
                </a:gridCol>
                <a:gridCol w="1065985">
                  <a:extLst>
                    <a:ext uri="{9D8B030D-6E8A-4147-A177-3AD203B41FA5}">
                      <a16:colId xmlns:a16="http://schemas.microsoft.com/office/drawing/2014/main" val="1368144560"/>
                    </a:ext>
                  </a:extLst>
                </a:gridCol>
                <a:gridCol w="1142737">
                  <a:extLst>
                    <a:ext uri="{9D8B030D-6E8A-4147-A177-3AD203B41FA5}">
                      <a16:colId xmlns:a16="http://schemas.microsoft.com/office/drawing/2014/main" val="3735287608"/>
                    </a:ext>
                  </a:extLst>
                </a:gridCol>
                <a:gridCol w="2654305">
                  <a:extLst>
                    <a:ext uri="{9D8B030D-6E8A-4147-A177-3AD203B41FA5}">
                      <a16:colId xmlns:a16="http://schemas.microsoft.com/office/drawing/2014/main" val="3997085975"/>
                    </a:ext>
                  </a:extLst>
                </a:gridCol>
                <a:gridCol w="989235">
                  <a:extLst>
                    <a:ext uri="{9D8B030D-6E8A-4147-A177-3AD203B41FA5}">
                      <a16:colId xmlns:a16="http://schemas.microsoft.com/office/drawing/2014/main" val="3944457604"/>
                    </a:ext>
                  </a:extLst>
                </a:gridCol>
                <a:gridCol w="776038">
                  <a:extLst>
                    <a:ext uri="{9D8B030D-6E8A-4147-A177-3AD203B41FA5}">
                      <a16:colId xmlns:a16="http://schemas.microsoft.com/office/drawing/2014/main" val="2732219779"/>
                    </a:ext>
                  </a:extLst>
                </a:gridCol>
                <a:gridCol w="1042534">
                  <a:extLst>
                    <a:ext uri="{9D8B030D-6E8A-4147-A177-3AD203B41FA5}">
                      <a16:colId xmlns:a16="http://schemas.microsoft.com/office/drawing/2014/main" val="2336954081"/>
                    </a:ext>
                  </a:extLst>
                </a:gridCol>
              </a:tblGrid>
              <a:tr h="5214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ДКК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Наименование ДКК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Торговое наименование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Фасовка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Цена ГРЛС + 10%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Объем упаковки, мг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Рекомендуемая доза по инструкции, мг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991498"/>
                  </a:ext>
                </a:extLst>
              </a:tr>
              <a:tr h="5214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icv3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АФЛИБЕРЦЕПТ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Эйлеа 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раствор для внутриглазного введения, 40 мг/мл, 0.1 мл - флаконы (1)  / в комплекте с иглой фильтровальной / - пачки картонные 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46 860,0   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90" marR="8690" marT="86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5935980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5E1E358-0FF5-4A56-8834-6E071B6A63D7}"/>
              </a:ext>
            </a:extLst>
          </p:cNvPr>
          <p:cNvSpPr/>
          <p:nvPr/>
        </p:nvSpPr>
        <p:spPr>
          <a:xfrm>
            <a:off x="8667750" y="928853"/>
            <a:ext cx="3190875" cy="10428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Тариф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КС – 55 833 руб.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2-го уровня)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ДС – 51 924 руб.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482F8B-35F6-4D06-B3D2-A43E61C5D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78" y="3834885"/>
            <a:ext cx="5790811" cy="15369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7558F5C-0D9E-4F3B-B85F-96D5BD876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488" y="4063989"/>
            <a:ext cx="6156511" cy="104282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6283EC2-F53E-45F9-BC04-2A133CC086A6}"/>
              </a:ext>
            </a:extLst>
          </p:cNvPr>
          <p:cNvSpPr/>
          <p:nvPr/>
        </p:nvSpPr>
        <p:spPr>
          <a:xfrm>
            <a:off x="5732563" y="4300771"/>
            <a:ext cx="638175" cy="5619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4F31AA5-058C-45BE-B7E2-2DAC9F776DCB}"/>
              </a:ext>
            </a:extLst>
          </p:cNvPr>
          <p:cNvSpPr/>
          <p:nvPr/>
        </p:nvSpPr>
        <p:spPr>
          <a:xfrm>
            <a:off x="244678" y="3343061"/>
            <a:ext cx="11613947" cy="4918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к препарату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Эйлеа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513BF354-86E5-45DF-9FEC-AAA5CCDA988F}"/>
              </a:ext>
            </a:extLst>
          </p:cNvPr>
          <p:cNvCxnSpPr>
            <a:cxnSpLocks/>
          </p:cNvCxnSpPr>
          <p:nvPr/>
        </p:nvCxnSpPr>
        <p:spPr>
          <a:xfrm>
            <a:off x="7810500" y="4355299"/>
            <a:ext cx="3771900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BC3C74E-E8FA-4C7E-8596-12388DA0A22A}"/>
              </a:ext>
            </a:extLst>
          </p:cNvPr>
          <p:cNvSpPr/>
          <p:nvPr/>
        </p:nvSpPr>
        <p:spPr>
          <a:xfrm>
            <a:off x="228514" y="2101089"/>
            <a:ext cx="11613947" cy="10428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Установленный тариф полностью покрывает стоимость одной упаковки ЛП с МНН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Афлиберцепт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(4 мг) и стоимость пребывания пациента в условиях круглосуточного и дневного стационаров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DA303F1-41AD-4517-8EC3-5F6585F0C681}"/>
              </a:ext>
            </a:extLst>
          </p:cNvPr>
          <p:cNvSpPr/>
          <p:nvPr/>
        </p:nvSpPr>
        <p:spPr>
          <a:xfrm>
            <a:off x="5524500" y="928853"/>
            <a:ext cx="981074" cy="10428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51E0EFF-93B6-42C7-9E3C-58ED33249489}"/>
              </a:ext>
            </a:extLst>
          </p:cNvPr>
          <p:cNvSpPr/>
          <p:nvPr/>
        </p:nvSpPr>
        <p:spPr>
          <a:xfrm>
            <a:off x="855677" y="5445937"/>
            <a:ext cx="109329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контрольных мероприятий ТФОМС МО оценивает соблюдение инструкции при оказании медицинской помощи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F86BE7A-FB61-4A15-87AD-335B5154F0C9}"/>
              </a:ext>
            </a:extLst>
          </p:cNvPr>
          <p:cNvSpPr/>
          <p:nvPr/>
        </p:nvSpPr>
        <p:spPr>
          <a:xfrm>
            <a:off x="855677" y="6035128"/>
            <a:ext cx="109329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Недопустимо использование одного флакона между несколькими пациентами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9F2536E-D0B0-44F6-A0A5-E3C558C81CA2}"/>
              </a:ext>
            </a:extLst>
          </p:cNvPr>
          <p:cNvSpPr/>
          <p:nvPr/>
        </p:nvSpPr>
        <p:spPr>
          <a:xfrm>
            <a:off x="403327" y="6092268"/>
            <a:ext cx="638175" cy="5619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76639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A70701-1D0C-4E5A-9A9C-C1EC14491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91B8608-FA6E-4427-B638-3F5F0278CEBB}"/>
              </a:ext>
            </a:extLst>
          </p:cNvPr>
          <p:cNvSpPr/>
          <p:nvPr/>
        </p:nvSpPr>
        <p:spPr>
          <a:xfrm>
            <a:off x="244679" y="-77738"/>
            <a:ext cx="11702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фактическом исполнении лекарственной терапии </a:t>
            </a:r>
            <a:r>
              <a:rPr lang="ru-RU" b="1" dirty="0">
                <a:solidFill>
                  <a:schemeClr val="accent2"/>
                </a:solidFill>
              </a:rPr>
              <a:t>при офтальмологических заболеваниях </a:t>
            </a:r>
            <a:r>
              <a:rPr lang="ru-RU" b="1" dirty="0">
                <a:solidFill>
                  <a:schemeClr val="tx2"/>
                </a:solidFill>
              </a:rPr>
              <a:t>за 10 месяцев 2025 года (по принятым к оплате) без учета МТР (16 МО - ЛИДЕРЫ)</a:t>
            </a:r>
            <a:endParaRPr lang="ru-RU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C7772F1-02B9-446B-8D36-4752996D9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704479"/>
              </p:ext>
            </p:extLst>
          </p:nvPr>
        </p:nvGraphicFramePr>
        <p:xfrm>
          <a:off x="244679" y="1355357"/>
          <a:ext cx="11702639" cy="5305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848">
                  <a:extLst>
                    <a:ext uri="{9D8B030D-6E8A-4147-A177-3AD203B41FA5}">
                      <a16:colId xmlns:a16="http://schemas.microsoft.com/office/drawing/2014/main" val="4247201024"/>
                    </a:ext>
                  </a:extLst>
                </a:gridCol>
                <a:gridCol w="1821669">
                  <a:extLst>
                    <a:ext uri="{9D8B030D-6E8A-4147-A177-3AD203B41FA5}">
                      <a16:colId xmlns:a16="http://schemas.microsoft.com/office/drawing/2014/main" val="362268675"/>
                    </a:ext>
                  </a:extLst>
                </a:gridCol>
                <a:gridCol w="505172">
                  <a:extLst>
                    <a:ext uri="{9D8B030D-6E8A-4147-A177-3AD203B41FA5}">
                      <a16:colId xmlns:a16="http://schemas.microsoft.com/office/drawing/2014/main" val="3438412321"/>
                    </a:ext>
                  </a:extLst>
                </a:gridCol>
                <a:gridCol w="638741">
                  <a:extLst>
                    <a:ext uri="{9D8B030D-6E8A-4147-A177-3AD203B41FA5}">
                      <a16:colId xmlns:a16="http://schemas.microsoft.com/office/drawing/2014/main" val="2524054214"/>
                    </a:ext>
                  </a:extLst>
                </a:gridCol>
                <a:gridCol w="570304">
                  <a:extLst>
                    <a:ext uri="{9D8B030D-6E8A-4147-A177-3AD203B41FA5}">
                      <a16:colId xmlns:a16="http://schemas.microsoft.com/office/drawing/2014/main" val="3974685970"/>
                    </a:ext>
                  </a:extLst>
                </a:gridCol>
                <a:gridCol w="828842">
                  <a:extLst>
                    <a:ext uri="{9D8B030D-6E8A-4147-A177-3AD203B41FA5}">
                      <a16:colId xmlns:a16="http://schemas.microsoft.com/office/drawing/2014/main" val="1525440993"/>
                    </a:ext>
                  </a:extLst>
                </a:gridCol>
                <a:gridCol w="859257">
                  <a:extLst>
                    <a:ext uri="{9D8B030D-6E8A-4147-A177-3AD203B41FA5}">
                      <a16:colId xmlns:a16="http://schemas.microsoft.com/office/drawing/2014/main" val="3287894948"/>
                    </a:ext>
                  </a:extLst>
                </a:gridCol>
                <a:gridCol w="859257">
                  <a:extLst>
                    <a:ext uri="{9D8B030D-6E8A-4147-A177-3AD203B41FA5}">
                      <a16:colId xmlns:a16="http://schemas.microsoft.com/office/drawing/2014/main" val="2643928871"/>
                    </a:ext>
                  </a:extLst>
                </a:gridCol>
                <a:gridCol w="463848">
                  <a:extLst>
                    <a:ext uri="{9D8B030D-6E8A-4147-A177-3AD203B41FA5}">
                      <a16:colId xmlns:a16="http://schemas.microsoft.com/office/drawing/2014/main" val="1621279796"/>
                    </a:ext>
                  </a:extLst>
                </a:gridCol>
                <a:gridCol w="714780">
                  <a:extLst>
                    <a:ext uri="{9D8B030D-6E8A-4147-A177-3AD203B41FA5}">
                      <a16:colId xmlns:a16="http://schemas.microsoft.com/office/drawing/2014/main" val="1879134636"/>
                    </a:ext>
                  </a:extLst>
                </a:gridCol>
                <a:gridCol w="714780">
                  <a:extLst>
                    <a:ext uri="{9D8B030D-6E8A-4147-A177-3AD203B41FA5}">
                      <a16:colId xmlns:a16="http://schemas.microsoft.com/office/drawing/2014/main" val="1195795988"/>
                    </a:ext>
                  </a:extLst>
                </a:gridCol>
                <a:gridCol w="684365">
                  <a:extLst>
                    <a:ext uri="{9D8B030D-6E8A-4147-A177-3AD203B41FA5}">
                      <a16:colId xmlns:a16="http://schemas.microsoft.com/office/drawing/2014/main" val="428819490"/>
                    </a:ext>
                  </a:extLst>
                </a:gridCol>
                <a:gridCol w="684365">
                  <a:extLst>
                    <a:ext uri="{9D8B030D-6E8A-4147-A177-3AD203B41FA5}">
                      <a16:colId xmlns:a16="http://schemas.microsoft.com/office/drawing/2014/main" val="3403837056"/>
                    </a:ext>
                  </a:extLst>
                </a:gridCol>
                <a:gridCol w="615929">
                  <a:extLst>
                    <a:ext uri="{9D8B030D-6E8A-4147-A177-3AD203B41FA5}">
                      <a16:colId xmlns:a16="http://schemas.microsoft.com/office/drawing/2014/main" val="1784575699"/>
                    </a:ext>
                  </a:extLst>
                </a:gridCol>
                <a:gridCol w="638741">
                  <a:extLst>
                    <a:ext uri="{9D8B030D-6E8A-4147-A177-3AD203B41FA5}">
                      <a16:colId xmlns:a16="http://schemas.microsoft.com/office/drawing/2014/main" val="1169920942"/>
                    </a:ext>
                  </a:extLst>
                </a:gridCol>
                <a:gridCol w="638741">
                  <a:extLst>
                    <a:ext uri="{9D8B030D-6E8A-4147-A177-3AD203B41FA5}">
                      <a16:colId xmlns:a16="http://schemas.microsoft.com/office/drawing/2014/main" val="892830500"/>
                    </a:ext>
                  </a:extLst>
                </a:gridCol>
              </a:tblGrid>
              <a:tr h="7638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№ п/п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Наименование медицинских организаций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РАНИБИЗУМАБ  (</a:t>
                      </a:r>
                      <a:r>
                        <a:rPr lang="en-US" sz="800" u="none" strike="noStrike" dirty="0">
                          <a:effectLst/>
                        </a:rPr>
                        <a:t>icv1)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БРОЛУЦИЗУМАБ (</a:t>
                      </a:r>
                      <a:r>
                        <a:rPr lang="en-US" sz="800" u="none" strike="noStrike" dirty="0">
                          <a:effectLst/>
                        </a:rPr>
                        <a:t>icv2)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АФЛИБЕРЦЕПТ (</a:t>
                      </a:r>
                      <a:r>
                        <a:rPr lang="en-US" sz="800" u="none" strike="noStrike">
                          <a:effectLst/>
                        </a:rPr>
                        <a:t>icv3)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ДЕКСАМЕТАЗОН (</a:t>
                      </a:r>
                      <a:r>
                        <a:rPr lang="en-US" sz="800" u="none" strike="noStrike">
                          <a:effectLst/>
                        </a:rPr>
                        <a:t>icv4)</a:t>
                      </a:r>
                      <a:endParaRPr lang="en-US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ИНТРАВИТРЕАЛЬНОЕ ВВЕДЕНИЕ ЛЕКАРСТВЕННЫХ ПРЕПАРАТОВ (иные лекарственные препараты)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ЭНДОВИТРЕАЛЬНОЕ ВВЕДЕНИЕ ЛЕКАРСТВЕННЫХ ПРЕПАРАТОВ, ВОЗДУХА, СИЛИКОНА (в т.ч. для введения ЛП с МНН «</a:t>
                      </a:r>
                      <a:r>
                        <a:rPr lang="ru-RU" sz="800" u="none" strike="noStrike" dirty="0" err="1">
                          <a:effectLst/>
                        </a:rPr>
                        <a:t>Фарицимаб</a:t>
                      </a:r>
                      <a:r>
                        <a:rPr lang="ru-RU" sz="800" u="none" strike="noStrike" dirty="0">
                          <a:effectLst/>
                        </a:rPr>
                        <a:t>»)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Итого по 10 месяцам 2025 года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451466"/>
                  </a:ext>
                </a:extLst>
              </a:tr>
              <a:tr h="385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 МП, случаев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 МП, случаев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 МП, случаев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328670"/>
                  </a:ext>
                </a:extLst>
              </a:tr>
              <a:tr h="1324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ИТОГО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1 068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59 628,2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2 032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116 937,8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8 445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471 989,3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194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10 950,5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294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3 683,2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882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32 692,2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12 915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695 881,3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9955528"/>
                  </a:ext>
                </a:extLst>
              </a:tr>
              <a:tr h="1324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в том числе по ГУЗ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1 039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58 007,1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2 015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115 983,8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6 146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345 605,5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194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10 950,5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289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3 612,0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814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30 307,4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10 497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564 466,3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82561"/>
                  </a:ext>
                </a:extLst>
              </a:tr>
              <a:tr h="1324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в том числе по ЧУЗ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29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1 621,1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17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954,0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2 299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126 383,9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71,3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68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2 384,8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2 418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131 415,0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608908"/>
                  </a:ext>
                </a:extLst>
              </a:tr>
              <a:tr h="51499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"МОСКОВСКИЙ ОБЛАСТНОЙ НАУЧНО-ИССЛЕДОВАТЕЛЬСКИЙ КЛИНИЧЕСКИЙ ИНСТИТУТ ИМ. М.Ф. ВЛАДИМИРСКОГО"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1 298,1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54 968,8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1 139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64 931,8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3 258,9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2 172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124 514,6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78694"/>
                  </a:ext>
                </a:extLst>
              </a:tr>
              <a:tr h="1361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5 620,4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1 191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66 939,0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1 296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72 674,2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013983"/>
                  </a:ext>
                </a:extLst>
              </a:tr>
              <a:tr h="21108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"МЕГАМЕДИКЛ"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1 081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59 152,3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1 082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59 207,0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479734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"ХИМКИНСКАЯ КЛИНИЧЕСКАЯ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20 729,7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5 867,2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518,4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21 711,1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1 059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48 826,4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55824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"СЕРГИЕВО-ПОСАДСКАЯ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1 172,5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15 130,7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28 251,5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44 683,0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268936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1 765,4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9 593,3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25 936,7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415,4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37 997,6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013417"/>
                  </a:ext>
                </a:extLst>
              </a:tr>
              <a:tr h="1361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6 253,3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7 425,8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5 248,3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2 735,8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5 849,0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27 569,2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831981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"НАУЧНО-ПРАКТИЧЕСКИЙ ЦЕНТР ВОССТАНОВЛЕНИЯ ЗРЕНИЯ"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30 575,0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30 631,2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829215"/>
                  </a:ext>
                </a:extLst>
              </a:tr>
              <a:tr h="1361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"РАМЕНСКАЯ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20 724,4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1 842,5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469,2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2 054,1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25 390,2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292970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1 854,7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19 952,4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22 046,9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545008"/>
                  </a:ext>
                </a:extLst>
              </a:tr>
              <a:tr h="1361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20 114,8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20 320,6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074570"/>
                  </a:ext>
                </a:extLst>
              </a:tr>
              <a:tr h="21108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"ЦЕНТР ОФТАЛЬМОХИРУРГИИ"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21 245,1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21 245,1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352155"/>
                  </a:ext>
                </a:extLst>
              </a:tr>
              <a:tr h="3042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6 193,6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11 222,4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17 776,0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219059"/>
                  </a:ext>
                </a:extLst>
              </a:tr>
              <a:tr h="13614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1 060,8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17 084,9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142,5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18 288,2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157036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ГБУЗ МО "МЫТИЩИНСКАЯ ОБЛАСТНАЯ КЛИНИЧЕСКАЯ БОЛЬНИЦА"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14 332,0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843,1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2 135,8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17 310,8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636026"/>
                  </a:ext>
                </a:extLst>
              </a:tr>
              <a:tr h="26242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"ЦЕНТР ВОССТАНОВЛЕНИЯ ЗРЕНИЯ+"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14 590,6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14 590,6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006180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B0A0B8B-F5B3-4C63-A99E-CFF9A1D7CC70}"/>
              </a:ext>
            </a:extLst>
          </p:cNvPr>
          <p:cNvSpPr/>
          <p:nvPr/>
        </p:nvSpPr>
        <p:spPr>
          <a:xfrm>
            <a:off x="2533476" y="841647"/>
            <a:ext cx="5357112" cy="425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Тариф в КС  - 55 833 руб. </a:t>
            </a:r>
            <a:r>
              <a:rPr lang="ru-RU" sz="1200" dirty="0"/>
              <a:t>(для МО 2-го уровня)</a:t>
            </a:r>
            <a:r>
              <a:rPr lang="ru-RU" sz="1600" dirty="0"/>
              <a:t>, в ДС -51 924 руб.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689979-D5C1-423C-8BA1-EFB2E9C4DDC3}"/>
              </a:ext>
            </a:extLst>
          </p:cNvPr>
          <p:cNvSpPr/>
          <p:nvPr/>
        </p:nvSpPr>
        <p:spPr>
          <a:xfrm>
            <a:off x="7959012" y="841647"/>
            <a:ext cx="1377935" cy="4250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В КС – 14 255 руб.</a:t>
            </a:r>
          </a:p>
          <a:p>
            <a:pPr algn="ctr"/>
            <a:r>
              <a:rPr lang="ru-RU" sz="1000" dirty="0"/>
              <a:t>В ДС – 7 390 руб.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677F983-180D-47E6-B7A0-D39527C6A90E}"/>
              </a:ext>
            </a:extLst>
          </p:cNvPr>
          <p:cNvSpPr/>
          <p:nvPr/>
        </p:nvSpPr>
        <p:spPr>
          <a:xfrm>
            <a:off x="9414587" y="841646"/>
            <a:ext cx="1239432" cy="4250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В КС – 35 023 руб.</a:t>
            </a:r>
          </a:p>
          <a:p>
            <a:pPr algn="ctr"/>
            <a:r>
              <a:rPr lang="ru-RU" sz="1000" dirty="0"/>
              <a:t>В ДС – 38 183 руб.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7D521AD-81CA-49A9-B0A3-FF7BBB73B0E9}"/>
              </a:ext>
            </a:extLst>
          </p:cNvPr>
          <p:cNvSpPr/>
          <p:nvPr/>
        </p:nvSpPr>
        <p:spPr>
          <a:xfrm>
            <a:off x="5067721" y="1356724"/>
            <a:ext cx="1724965" cy="530413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32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77850" y="215900"/>
            <a:ext cx="10515600" cy="914401"/>
          </a:xfrm>
        </p:spPr>
        <p:txBody>
          <a:bodyPr>
            <a:normAutofit fontScale="90000"/>
          </a:bodyPr>
          <a:lstStyle/>
          <a:p>
            <a:pPr algn="l" defTabSz="609630">
              <a:spcBef>
                <a:spcPts val="0"/>
              </a:spcBef>
              <a:defRPr/>
            </a:pPr>
            <a:r>
              <a:rPr lang="ru-RU" sz="2933"/>
              <a:t>Нормативно-правовая база</a:t>
            </a:r>
            <a:br>
              <a:rPr lang="ru-RU"/>
            </a:br>
            <a:r>
              <a:rPr lang="ru-RU" sz="1200" i="1">
                <a:solidFill>
                  <a:prstClr val="black"/>
                </a:solidFill>
                <a:latin typeface="Times New Roman"/>
                <a:cs typeface="Times New Roman"/>
              </a:rPr>
              <a:t>Письмо Минздрава России от 11.02.2025 N 31-2/И/2-2286 "О формировании и экономическом обосновании территориальных программ государственных гарантий бесплатного оказания гражданам медицинской помощи на 2024 - 2026 годы"</a:t>
            </a:r>
            <a:br>
              <a:rPr lang="ru-RU" sz="1133">
                <a:solidFill>
                  <a:prstClr val="black"/>
                </a:solidFill>
                <a:latin typeface="Corbel"/>
                <a:cs typeface="Arial"/>
              </a:rPr>
            </a:br>
            <a:endParaRPr lang="ru-RU"/>
          </a:p>
        </p:txBody>
      </p:sp>
      <p:sp>
        <p:nvSpPr>
          <p:cNvPr id="4" name="Объект 2"/>
          <p:cNvSpPr txBox="1"/>
          <p:nvPr/>
        </p:nvSpPr>
        <p:spPr bwMode="auto">
          <a:xfrm>
            <a:off x="383812" y="1130301"/>
            <a:ext cx="10903676" cy="1689463"/>
          </a:xfrm>
          <a:prstGeom prst="rect">
            <a:avLst/>
          </a:prstGeom>
        </p:spPr>
        <p:txBody>
          <a:bodyPr vert="horz" lIns="60960" tIns="30480" rIns="60960" bIns="30480" rtlCol="0">
            <a:noAutofit/>
          </a:bodyPr>
          <a:lstStyle>
            <a:lvl1pPr marL="228600" indent="-182880" algn="l" defTabSz="914400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/>
              <a:buChar char="•"/>
              <a:defRPr sz="2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20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8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/>
              <a:buChar char="•"/>
              <a:defRPr sz="1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2" indent="0" defTabSz="609630">
              <a:lnSpc>
                <a:spcPct val="120000"/>
              </a:lnSpc>
              <a:spcBef>
                <a:spcPts val="933"/>
              </a:spcBef>
              <a:buClr>
                <a:srgbClr val="1CADE4"/>
              </a:buClr>
              <a:buNone/>
              <a:defRPr/>
            </a:pPr>
            <a:r>
              <a:rPr lang="ru-RU" sz="1200">
                <a:solidFill>
                  <a:sysClr val="windowText" lastClr="000000"/>
                </a:solidFill>
                <a:highlight>
                  <a:srgbClr val="FFFF00"/>
                </a:highlight>
                <a:latin typeface="Times New Roman"/>
                <a:cs typeface="Times New Roman"/>
              </a:rPr>
              <a:t>При наличии обоснованной потребности </a:t>
            </a:r>
            <a:r>
              <a:rPr lang="ru-RU" sz="1200">
                <a:solidFill>
                  <a:sysClr val="windowText" lastClr="000000"/>
                </a:solidFill>
                <a:latin typeface="Times New Roman"/>
                <a:cs typeface="Times New Roman"/>
              </a:rPr>
              <a:t>субъект Российской Федерации вправе устанавливать за счет бюджетных ассигнований бюджета субъекта Российской Федерации, направляемых в бюджет Территориального фонда, дополнительные объемы медицинской помощи и финансового обеспечения по территориальной программе ОМС, превышающие средние нормативы объема и стоимости единицы объема медицинской помощи по видам и условиям оказания, установленные </a:t>
            </a:r>
            <a:r>
              <a:rPr lang="ru-RU" sz="1200" u="sng">
                <a:solidFill>
                  <a:sysClr val="windowText" lastClr="000000"/>
                </a:solidFill>
                <a:latin typeface="Times New Roman"/>
                <a:cs typeface="Times New Roman"/>
                <a:hlinkClick r:id="rId2" tooltip="https://login.consultant.ru/link/?req=doc&amp;base=LAW&amp;n=466453&amp;dst=100021"/>
              </a:rPr>
              <a:t>Программой</a:t>
            </a:r>
            <a:r>
              <a:rPr lang="ru-RU" sz="1200">
                <a:solidFill>
                  <a:sysClr val="windowText" lastClr="000000"/>
                </a:solidFill>
                <a:latin typeface="Times New Roman"/>
                <a:cs typeface="Times New Roman"/>
              </a:rPr>
              <a:t> в рамках базовой программы, в том числе на оказание населению высокотехнологичной медицинской помощи в соответствии с </a:t>
            </a:r>
            <a:r>
              <a:rPr lang="ru-RU" sz="1200" u="sng">
                <a:solidFill>
                  <a:sysClr val="windowText" lastClr="000000"/>
                </a:solidFill>
                <a:latin typeface="Times New Roman"/>
                <a:cs typeface="Times New Roman"/>
                <a:hlinkClick r:id="rId3" tooltip="https://login.consultant.ru/link/?req=doc&amp;base=LAW&amp;n=466453&amp;dst=100450"/>
              </a:rPr>
              <a:t>разделом I</a:t>
            </a:r>
            <a:r>
              <a:rPr lang="ru-RU" sz="1200">
                <a:solidFill>
                  <a:sysClr val="windowText" lastClr="000000"/>
                </a:solidFill>
                <a:latin typeface="Times New Roman"/>
                <a:cs typeface="Times New Roman"/>
              </a:rPr>
              <a:t> перечня видов ВМП, включенных в базовую программу обязательного медицинского страхования - при условии выполнения в полном объеме расходных обязательств субъекта Российской Федерации по финансовому обеспечению оказания медицинской помощи и осуществлению иных мероприятий и мер социальной поддержки, финансируемых за счет бюджетных ассигнований соответствующих бюджетов в рамках территориальной программы, стоимость которой за счет указанного источника рассчитана на основании подушевого норматива финансирования за счет бюджетных средств, равного или превышающего средний подушевой норматив, установленный </a:t>
            </a:r>
            <a:r>
              <a:rPr lang="ru-RU" sz="1200" u="sng">
                <a:solidFill>
                  <a:sysClr val="windowText" lastClr="000000"/>
                </a:solidFill>
                <a:latin typeface="Times New Roman"/>
                <a:cs typeface="Times New Roman"/>
                <a:hlinkClick r:id="rId2" tooltip="https://login.consultant.ru/link/?req=doc&amp;base=LAW&amp;n=466453&amp;dst=100021"/>
              </a:rPr>
              <a:t>Программой</a:t>
            </a:r>
            <a:r>
              <a:rPr lang="ru-RU" sz="120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endParaRPr lang="ru-RU" sz="1200">
              <a:solidFill>
                <a:srgbClr val="1CADE4"/>
              </a:solidFill>
              <a:latin typeface="Corbel"/>
              <a:cs typeface="Arial"/>
            </a:endParaRPr>
          </a:p>
          <a:p>
            <a:pPr marL="30482" indent="0" defTabSz="609630">
              <a:spcBef>
                <a:spcPts val="933"/>
              </a:spcBef>
              <a:buClr>
                <a:srgbClr val="1CADE4"/>
              </a:buClr>
              <a:buNone/>
              <a:defRPr/>
            </a:pPr>
            <a:endParaRPr lang="ru-RU" sz="1200">
              <a:solidFill>
                <a:srgbClr val="1CADE4"/>
              </a:solidFill>
              <a:latin typeface="Corbel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411448" y="3295629"/>
            <a:ext cx="9682721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2">
              <a:spcBef>
                <a:spcPts val="933"/>
              </a:spcBef>
              <a:buClr>
                <a:srgbClr val="1CADE4"/>
              </a:buClr>
              <a:buSzPct val="80000"/>
              <a:defRPr/>
            </a:pPr>
            <a:r>
              <a:rPr lang="ru-RU" sz="1333" b="1">
                <a:solidFill>
                  <a:srgbClr val="1CADE4"/>
                </a:solidFill>
                <a:latin typeface="Corbel"/>
                <a:cs typeface="Arial"/>
              </a:rPr>
              <a:t>ДОЛЖНО БЫТЬ ОБОСНОВАНИЕ ПОТРЕБНОСТИ /ДОПОЛНИТЕЛЬНОЙ ПОТРЕБНОСТИ В СУБЪЕКТЕ !!!!!!!!!</a:t>
            </a:r>
            <a:endParaRPr sz="1333">
              <a:solidFill>
                <a:prstClr val="black"/>
              </a:solidFill>
              <a:latin typeface="Corbel"/>
              <a:cs typeface="Arial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70238" y="3471229"/>
            <a:ext cx="303984" cy="2818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71838" y="3572829"/>
            <a:ext cx="303984" cy="2818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73438" y="3674429"/>
            <a:ext cx="303984" cy="281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75038" y="3776029"/>
            <a:ext cx="303984" cy="2818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76638" y="3877629"/>
            <a:ext cx="303984" cy="2818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378238" y="3979229"/>
            <a:ext cx="303984" cy="2818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479838" y="4080829"/>
            <a:ext cx="303984" cy="28186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581438" y="4182429"/>
            <a:ext cx="303984" cy="281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683038" y="4284029"/>
            <a:ext cx="303984" cy="281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5018" y="3939896"/>
            <a:ext cx="303984" cy="2818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72654" y="4284029"/>
            <a:ext cx="303984" cy="2818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66254" y="4306964"/>
            <a:ext cx="303984" cy="28186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 bwMode="auto">
          <a:xfrm>
            <a:off x="344594" y="4881152"/>
            <a:ext cx="1864807" cy="297454"/>
          </a:xfrm>
          <a:prstGeom prst="rect">
            <a:avLst/>
          </a:prstGeom>
          <a:solidFill>
            <a:srgbClr val="27CED7">
              <a:lumMod val="40000"/>
              <a:lumOff val="60000"/>
            </a:srgbClr>
          </a:solidFill>
        </p:spPr>
        <p:txBody>
          <a:bodyPr wrap="square">
            <a:spAutoFit/>
          </a:bodyPr>
          <a:lstStyle/>
          <a:p>
            <a:pPr defTabSz="609630">
              <a:defRPr/>
            </a:pPr>
            <a:r>
              <a:rPr lang="ru-RU" sz="1333">
                <a:solidFill>
                  <a:srgbClr val="000000"/>
                </a:solidFill>
                <a:latin typeface="Times New Roman"/>
                <a:cs typeface="Times New Roman"/>
              </a:rPr>
              <a:t>Регистр пациентов</a:t>
            </a:r>
            <a:endParaRPr sz="1333">
              <a:solidFill>
                <a:prstClr val="black"/>
              </a:solidFill>
              <a:latin typeface="Corbel"/>
              <a:cs typeface="Arial"/>
            </a:endParaRPr>
          </a:p>
        </p:txBody>
      </p:sp>
      <p:pic>
        <p:nvPicPr>
          <p:cNvPr id="19" name="Picture 6" descr="Серков Николай Владимирович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2701285" y="5145305"/>
            <a:ext cx="303984" cy="456481"/>
          </a:xfrm>
          <a:prstGeom prst="rect">
            <a:avLst/>
          </a:prstGeom>
          <a:noFill/>
        </p:spPr>
      </p:pic>
      <p:pic>
        <p:nvPicPr>
          <p:cNvPr id="20" name="Picture 6" descr="Серков Николай Владимирович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3345881" y="5147893"/>
            <a:ext cx="303984" cy="456481"/>
          </a:xfrm>
          <a:prstGeom prst="rect">
            <a:avLst/>
          </a:prstGeom>
          <a:noFill/>
        </p:spPr>
      </p:pic>
      <p:pic>
        <p:nvPicPr>
          <p:cNvPr id="21" name="Picture 6" descr="Серков Николай Владимирович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3990476" y="5154830"/>
            <a:ext cx="303984" cy="456481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 bwMode="auto">
          <a:xfrm>
            <a:off x="2611028" y="3674429"/>
            <a:ext cx="3641421" cy="1349292"/>
          </a:xfrm>
          <a:prstGeom prst="ellipse">
            <a:avLst/>
          </a:prstGeom>
          <a:solidFill>
            <a:srgbClr val="92D050"/>
          </a:solidFill>
          <a:ln w="10000" cap="flat" cmpd="sng" algn="ctr">
            <a:solidFill>
              <a:srgbClr val="1CADE4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r>
              <a:rPr lang="ru-RU" sz="1333" b="1">
                <a:solidFill>
                  <a:srgbClr val="0070C0"/>
                </a:solidFill>
                <a:latin typeface="Times New Roman"/>
                <a:cs typeface="Times New Roman"/>
              </a:rPr>
              <a:t>КТО</a:t>
            </a:r>
            <a:endParaRPr sz="1333">
              <a:solidFill>
                <a:prstClr val="black"/>
              </a:solidFill>
              <a:latin typeface="Corbel"/>
              <a:cs typeface="Arial"/>
            </a:endParaRPr>
          </a:p>
          <a:p>
            <a:pPr algn="ctr" defTabSz="609630">
              <a:defRPr/>
            </a:pPr>
            <a:r>
              <a:rPr lang="ru-RU" sz="1333" b="1">
                <a:solidFill>
                  <a:srgbClr val="0070C0"/>
                </a:solidFill>
                <a:latin typeface="Times New Roman"/>
                <a:cs typeface="Times New Roman"/>
              </a:rPr>
              <a:t>готовит обоснование? –</a:t>
            </a:r>
            <a:r>
              <a:rPr lang="ru-RU" sz="933" b="1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endParaRPr sz="1200">
              <a:solidFill>
                <a:prstClr val="black"/>
              </a:solidFill>
              <a:latin typeface="Corbel"/>
              <a:cs typeface="Arial"/>
            </a:endParaRPr>
          </a:p>
          <a:p>
            <a:pPr algn="ctr" defTabSz="609630">
              <a:defRPr/>
            </a:pPr>
            <a:r>
              <a:rPr lang="ru-RU" sz="2133" b="1">
                <a:solidFill>
                  <a:srgbClr val="0070C0"/>
                </a:solidFill>
                <a:latin typeface="Times New Roman"/>
                <a:cs typeface="Times New Roman"/>
              </a:rPr>
              <a:t>ГВС/Главные врачи</a:t>
            </a:r>
            <a:endParaRPr sz="2133">
              <a:solidFill>
                <a:prstClr val="black"/>
              </a:solidFill>
              <a:latin typeface="Corbel"/>
              <a:cs typeface="Arial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 defTabSz="609630">
              <a:defRPr/>
            </a:pPr>
            <a:br>
              <a:rPr lang="ru-RU" sz="933" b="1">
                <a:solidFill>
                  <a:srgbClr val="0070C0"/>
                </a:solidFill>
                <a:latin typeface="Times New Roman"/>
                <a:cs typeface="Times New Roman"/>
              </a:rPr>
            </a:br>
            <a:endParaRPr lang="ru-RU" sz="933" b="1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sp>
        <p:nvSpPr>
          <p:cNvPr id="23" name="Стрелка: вправо 22"/>
          <p:cNvSpPr/>
          <p:nvPr/>
        </p:nvSpPr>
        <p:spPr bwMode="auto">
          <a:xfrm>
            <a:off x="6509463" y="4172119"/>
            <a:ext cx="773391" cy="30248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1CADE4"/>
          </a:solidFill>
          <a:ln w="19050" cap="flat" cmpd="sng" algn="ctr">
            <a:solidFill>
              <a:srgbClr val="1CADE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ru-RU" sz="1200">
              <a:solidFill>
                <a:prstClr val="white"/>
              </a:solidFill>
              <a:latin typeface="Corbel"/>
              <a:cs typeface="Arial"/>
            </a:endParaRPr>
          </a:p>
        </p:txBody>
      </p:sp>
      <p:grpSp>
        <p:nvGrpSpPr>
          <p:cNvPr id="24" name="Группа 23"/>
          <p:cNvGrpSpPr/>
          <p:nvPr/>
        </p:nvGrpSpPr>
        <p:grpSpPr bwMode="auto">
          <a:xfrm>
            <a:off x="7726665" y="3674429"/>
            <a:ext cx="3290295" cy="1286569"/>
            <a:chOff x="0" y="0"/>
            <a:chExt cx="4935443" cy="1929853"/>
          </a:xfrm>
        </p:grpSpPr>
        <p:sp>
          <p:nvSpPr>
            <p:cNvPr id="25" name="Прямоугольник: скругленные углы 24"/>
            <p:cNvSpPr/>
            <p:nvPr/>
          </p:nvSpPr>
          <p:spPr bwMode="auto">
            <a:xfrm>
              <a:off x="35369" y="0"/>
              <a:ext cx="4900074" cy="1929853"/>
            </a:xfrm>
            <a:prstGeom prst="roundRect">
              <a:avLst>
                <a:gd name="adj" fmla="val 16667"/>
              </a:avLst>
            </a:prstGeom>
            <a:solidFill>
              <a:srgbClr val="1CADE4">
                <a:tint val="55000"/>
                <a:satMod val="130000"/>
              </a:srgbClr>
            </a:solidFill>
            <a:ln w="10000" cap="flat" cmpd="sng" algn="ctr">
              <a:solidFill>
                <a:srgbClr val="1CADE4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609630">
                <a:defRPr/>
              </a:pPr>
              <a:endParaRPr lang="ru-RU" sz="1200">
                <a:solidFill>
                  <a:prstClr val="black"/>
                </a:solidFill>
                <a:latin typeface="Corbe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0" y="108679"/>
              <a:ext cx="4410356" cy="1708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630">
                <a:defRPr/>
              </a:pPr>
              <a:endParaRPr lang="ru-RU" sz="1200" b="1">
                <a:solidFill>
                  <a:srgbClr val="FF0000"/>
                </a:solidFill>
                <a:latin typeface="Times New Roman"/>
                <a:cs typeface="Times New Roman"/>
              </a:endParaRPr>
            </a:p>
            <a:p>
              <a:pPr algn="ctr" defTabSz="609630">
                <a:defRPr/>
              </a:pPr>
              <a:r>
                <a:rPr lang="ru-RU" sz="1867" b="1">
                  <a:solidFill>
                    <a:srgbClr val="FF0000"/>
                  </a:solidFill>
                  <a:latin typeface="Times New Roman"/>
                  <a:cs typeface="Times New Roman"/>
                </a:rPr>
                <a:t>Орган управления здравоохранения субъекта</a:t>
              </a:r>
              <a:endParaRPr sz="1867">
                <a:solidFill>
                  <a:prstClr val="black"/>
                </a:solidFill>
                <a:latin typeface="Corbel"/>
                <a:cs typeface="Arial"/>
              </a:endParaRPr>
            </a:p>
          </p:txBody>
        </p:sp>
      </p:grpSp>
      <p:sp>
        <p:nvSpPr>
          <p:cNvPr id="27" name="TextBox 26"/>
          <p:cNvSpPr txBox="1"/>
          <p:nvPr/>
        </p:nvSpPr>
        <p:spPr bwMode="auto">
          <a:xfrm>
            <a:off x="79169" y="6158898"/>
            <a:ext cx="60967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200" i="1">
                <a:solidFill>
                  <a:schemeClr val="bg1"/>
                </a:solidFill>
                <a:latin typeface="Times New Roman"/>
                <a:cs typeface="Times New Roman"/>
              </a:rPr>
              <a:t>Письмо Минздрава России от 11.02.2025 N 31-2/И/2-2286 "О формировании и экономическом обосновании территориальных программ государственных гарантий бесплатного оказания гражданам медицинской помощи на 2024 - 2026 годы"</a:t>
            </a:r>
            <a:endParaRPr lang="ru-RU" sz="1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FAEF9-9725-4A72-9DF1-D9B72DBD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8F8641F-ED77-4B6B-B25A-AF8A174AE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989" y="90080"/>
            <a:ext cx="10972800" cy="771311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Информация о фактическом исполнении лекарственной терапии при лечении вирусного гепатита C за 10 месяцев 2025 года (по принятым к оплате) без учета МТР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CE81E2BB-EB77-4982-B39A-7BBEDF63E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52875"/>
              </p:ext>
            </p:extLst>
          </p:nvPr>
        </p:nvGraphicFramePr>
        <p:xfrm>
          <a:off x="257078" y="861391"/>
          <a:ext cx="8702662" cy="4956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035">
                  <a:extLst>
                    <a:ext uri="{9D8B030D-6E8A-4147-A177-3AD203B41FA5}">
                      <a16:colId xmlns:a16="http://schemas.microsoft.com/office/drawing/2014/main" val="2857567149"/>
                    </a:ext>
                  </a:extLst>
                </a:gridCol>
                <a:gridCol w="2266122">
                  <a:extLst>
                    <a:ext uri="{9D8B030D-6E8A-4147-A177-3AD203B41FA5}">
                      <a16:colId xmlns:a16="http://schemas.microsoft.com/office/drawing/2014/main" val="334721858"/>
                    </a:ext>
                  </a:extLst>
                </a:gridCol>
                <a:gridCol w="1392261">
                  <a:extLst>
                    <a:ext uri="{9D8B030D-6E8A-4147-A177-3AD203B41FA5}">
                      <a16:colId xmlns:a16="http://schemas.microsoft.com/office/drawing/2014/main" val="85418864"/>
                    </a:ext>
                  </a:extLst>
                </a:gridCol>
                <a:gridCol w="580738">
                  <a:extLst>
                    <a:ext uri="{9D8B030D-6E8A-4147-A177-3AD203B41FA5}">
                      <a16:colId xmlns:a16="http://schemas.microsoft.com/office/drawing/2014/main" val="3348211835"/>
                    </a:ext>
                  </a:extLst>
                </a:gridCol>
                <a:gridCol w="690154">
                  <a:extLst>
                    <a:ext uri="{9D8B030D-6E8A-4147-A177-3AD203B41FA5}">
                      <a16:colId xmlns:a16="http://schemas.microsoft.com/office/drawing/2014/main" val="3932594308"/>
                    </a:ext>
                  </a:extLst>
                </a:gridCol>
                <a:gridCol w="690154">
                  <a:extLst>
                    <a:ext uri="{9D8B030D-6E8A-4147-A177-3AD203B41FA5}">
                      <a16:colId xmlns:a16="http://schemas.microsoft.com/office/drawing/2014/main" val="161514792"/>
                    </a:ext>
                  </a:extLst>
                </a:gridCol>
                <a:gridCol w="690154">
                  <a:extLst>
                    <a:ext uri="{9D8B030D-6E8A-4147-A177-3AD203B41FA5}">
                      <a16:colId xmlns:a16="http://schemas.microsoft.com/office/drawing/2014/main" val="1325530404"/>
                    </a:ext>
                  </a:extLst>
                </a:gridCol>
                <a:gridCol w="967898">
                  <a:extLst>
                    <a:ext uri="{9D8B030D-6E8A-4147-A177-3AD203B41FA5}">
                      <a16:colId xmlns:a16="http://schemas.microsoft.com/office/drawing/2014/main" val="1181251369"/>
                    </a:ext>
                  </a:extLst>
                </a:gridCol>
                <a:gridCol w="993146">
                  <a:extLst>
                    <a:ext uri="{9D8B030D-6E8A-4147-A177-3AD203B41FA5}">
                      <a16:colId xmlns:a16="http://schemas.microsoft.com/office/drawing/2014/main" val="2161688786"/>
                    </a:ext>
                  </a:extLst>
                </a:gridCol>
              </a:tblGrid>
              <a:tr h="1349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Схема/</a:t>
                      </a:r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Торговое наименование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</a:rPr>
                        <a:t>10 месяцев 2025 года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Федеральный тариф по КГС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Стоимость МП с пересчетом на федеральный тариф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Отклонение (экономия) в связи с </a:t>
                      </a:r>
                      <a:r>
                        <a:rPr lang="ru-RU" sz="1000" u="none" strike="noStrike" dirty="0" err="1">
                          <a:effectLst/>
                        </a:rPr>
                        <a:t>разгруппировкой</a:t>
                      </a:r>
                      <a:r>
                        <a:rPr lang="ru-RU" sz="1000" u="none" strike="noStrike" dirty="0">
                          <a:effectLst/>
                        </a:rPr>
                        <a:t> КСГ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025603"/>
                  </a:ext>
                </a:extLst>
              </a:tr>
              <a:tr h="539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61138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dirty="0"/>
                        <a:t>Итого</a:t>
                      </a: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5 709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613 086,9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>
                          <a:effectLst/>
                        </a:rPr>
                        <a:t>107 389,55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>
                          <a:effectLst/>
                        </a:rPr>
                        <a:t> 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674 135,3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- 61 048,3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003994"/>
                  </a:ext>
                </a:extLst>
              </a:tr>
              <a:tr h="404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thc18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НАРЛАПРЕВИР 200 МГ 1 РАЗ В СУТКИ + РИТОНАВИР 100 МГ 1 РАЗ В СУТКИ + СОФОСБУВИР 400 МГ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Арланса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3 594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281 263,1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78 259,06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101 728,1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365 610,8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- 84 347,8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142076"/>
                  </a:ext>
                </a:extLst>
              </a:tr>
              <a:tr h="5399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thc03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[ГЛЕКАПРЕВИР + ПИБРЕНТАСВИР] ТАБЛЕТКИ, ПОКРЫТЫЕ ПЛЕНОЧНОЙ ОБОЛОЧКОЙ 300 МГ + 120 МГ (3 ТАБЛЕТКИ ПО 100 МГ + 40 МГ)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Мавирет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Пиглерия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890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173 878,4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195 368,93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168 875,4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150 299,1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23 579,3</a:t>
                      </a:r>
                      <a:endParaRPr lang="ru-RU" sz="9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447868"/>
                  </a:ext>
                </a:extLst>
              </a:tr>
              <a:tr h="4049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thc09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[ГРАЗОПРЕВИР + ЭЛБАСВИР] ТАБЛЕТКИ, ПОКРЫТЫЕ ПЛЕНОЧНОЙ ОБОЛОЧКОЙ 100 МГ + 50 МГ, 1 ТАБЛЕТКА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Грозавир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Зепатир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721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64 027,8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88 804,11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73 365,3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52 896,4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11 131,4</a:t>
                      </a:r>
                      <a:endParaRPr lang="ru-RU" sz="9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404601"/>
                  </a:ext>
                </a:extLst>
              </a:tr>
              <a:tr h="64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thc07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[ГЛЕКАПРЕВИР + ПИБРЕНТАСВИР] ТАБЛЕТКИ, ПОКРЫТЫЕ ПЛЕНОЧНОЙ ОБОЛОЧКОЙ 300 МГ + 120 МГ (3 ТАБЛЕТКИ ПО 100 МГ + 40 МГ) 1 РАЗ В СУТКИ + СОФОСБУВИР 400 МГ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Мавирет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Пиглерия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328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64 310,8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196 069,52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230 902,2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75 735,9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- 11 425,1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530093"/>
                  </a:ext>
                </a:extLst>
              </a:tr>
              <a:tr h="5399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thc03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[ГЛЕКАПРЕВИР + ПИБРЕНТАСВИР] ТАБЛЕТКИ, ПОКРЫТЫЕ ПЛЕНОЧНОЙ ОБОЛОЧКОЙ 300 МГ + 120 МГ (3 ТАБЛЕТКИ ПО 100 МГ + 40 МГ)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Грозавир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Зепатир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29 215,4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168 875,00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168 875,4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29 215,4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- 0,1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59952"/>
                  </a:ext>
                </a:extLst>
              </a:tr>
              <a:tr h="5321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thc10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[ГРАЗОПРЕВИР + ЭЛБАСВИР] ТАБЛЕТКИ, ПОКРЫТЫЕ ПЛЕНОЧНОЙ ОБОЛОЧКОЙ 100 МГ + 50 МГ, 1 ТАБЛЕТКА 1 РАЗ В СУТКИ + РИБАВИРИН 800-1200 МГ В ДВА ПРИЕМА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Грозавир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Зепатир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184,3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92 161,00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73 365,3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146,7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37,6</a:t>
                      </a:r>
                      <a:endParaRPr lang="ru-RU" sz="9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369276"/>
                  </a:ext>
                </a:extLst>
              </a:tr>
              <a:tr h="643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thc07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[ГЛЕКАПРЕВИР + ПИБРЕНТАСВИР] ТАБЛЕТКИ, ПОКРЫТЫЕ ПЛЕНОЧНОЙ ОБОЛОЧКОЙ 300 МГ + 120 МГ (3 ТАБЛЕТКИ ПО 100 МГ + 40 МГ) 1 РАЗ В СУТКИ + СОФОСБУВИР 400 МГ 1 РАЗ В СУТКИ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Мавирет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Пиглерия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207,3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207 277,00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230 902,2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230,9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- 23,6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940" marR="7940" marT="79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9593"/>
                  </a:ext>
                </a:extLst>
              </a:tr>
            </a:tbl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F14DF02-9130-4615-BF45-5908F1E54C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036551"/>
              </p:ext>
            </p:extLst>
          </p:nvPr>
        </p:nvGraphicFramePr>
        <p:xfrm>
          <a:off x="8185827" y="2466170"/>
          <a:ext cx="4572000" cy="306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97B0B0-8EC2-49A9-92DC-B0FC689ABF18}"/>
              </a:ext>
            </a:extLst>
          </p:cNvPr>
          <p:cNvSpPr/>
          <p:nvPr/>
        </p:nvSpPr>
        <p:spPr>
          <a:xfrm>
            <a:off x="257078" y="6142647"/>
            <a:ext cx="11235654" cy="427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Тарифы на лекарственную терапию вирусного гепатит С 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</a:rPr>
              <a:t>разгруппированы на региональном уровне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0330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FAEF9-9725-4A72-9DF1-D9B72DBD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8F8641F-ED77-4B6B-B25A-AF8A174AE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989" y="90080"/>
            <a:ext cx="10972800" cy="9756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Информация о фактическом исполнении лекарственной терапии для лечения вирусного гепатита С за 10 месяцев 2025 года (по принятым к оплате) без учета МТР в разрезе МО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F457DCD-F734-4612-819A-8B698493CA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606527"/>
              </p:ext>
            </p:extLst>
          </p:nvPr>
        </p:nvGraphicFramePr>
        <p:xfrm>
          <a:off x="617988" y="1525060"/>
          <a:ext cx="10964412" cy="4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7996">
                  <a:extLst>
                    <a:ext uri="{9D8B030D-6E8A-4147-A177-3AD203B41FA5}">
                      <a16:colId xmlns:a16="http://schemas.microsoft.com/office/drawing/2014/main" val="909087063"/>
                    </a:ext>
                  </a:extLst>
                </a:gridCol>
                <a:gridCol w="3751983">
                  <a:extLst>
                    <a:ext uri="{9D8B030D-6E8A-4147-A177-3AD203B41FA5}">
                      <a16:colId xmlns:a16="http://schemas.microsoft.com/office/drawing/2014/main" val="1800340266"/>
                    </a:ext>
                  </a:extLst>
                </a:gridCol>
                <a:gridCol w="1140806">
                  <a:extLst>
                    <a:ext uri="{9D8B030D-6E8A-4147-A177-3AD203B41FA5}">
                      <a16:colId xmlns:a16="http://schemas.microsoft.com/office/drawing/2014/main" val="3899931002"/>
                    </a:ext>
                  </a:extLst>
                </a:gridCol>
                <a:gridCol w="1140806">
                  <a:extLst>
                    <a:ext uri="{9D8B030D-6E8A-4147-A177-3AD203B41FA5}">
                      <a16:colId xmlns:a16="http://schemas.microsoft.com/office/drawing/2014/main" val="1909469917"/>
                    </a:ext>
                  </a:extLst>
                </a:gridCol>
                <a:gridCol w="1140806">
                  <a:extLst>
                    <a:ext uri="{9D8B030D-6E8A-4147-A177-3AD203B41FA5}">
                      <a16:colId xmlns:a16="http://schemas.microsoft.com/office/drawing/2014/main" val="369584787"/>
                    </a:ext>
                  </a:extLst>
                </a:gridCol>
                <a:gridCol w="1521075">
                  <a:extLst>
                    <a:ext uri="{9D8B030D-6E8A-4147-A177-3AD203B41FA5}">
                      <a16:colId xmlns:a16="http://schemas.microsoft.com/office/drawing/2014/main" val="1673688537"/>
                    </a:ext>
                  </a:extLst>
                </a:gridCol>
                <a:gridCol w="1330940">
                  <a:extLst>
                    <a:ext uri="{9D8B030D-6E8A-4147-A177-3AD203B41FA5}">
                      <a16:colId xmlns:a16="http://schemas.microsoft.com/office/drawing/2014/main" val="195541709"/>
                    </a:ext>
                  </a:extLst>
                </a:gridCol>
              </a:tblGrid>
              <a:tr h="1619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№ п/п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Наименование медицинских организаций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</a:rPr>
                        <a:t>10 месяцев 2025 года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Стоимость МП с пересчетом на федеральный тариф 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>
                          <a:effectLst/>
                        </a:rPr>
                        <a:t>Отклонение (экономия) в связи с разгруппировкой КСГ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115547"/>
                  </a:ext>
                </a:extLst>
              </a:tr>
              <a:tr h="4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Объемы МП, случаев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Фактическая стоимость МП, тыс. рублей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40259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Итого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5 709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613 086,9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107 389,6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674 135,3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-61 048,3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23986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ООО МЦ "ГАРМОНИЯ"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2282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183 854,3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80 567,2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217 792,0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-33 937,6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73228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ООО "ЦЕНТР ТАРГЕТНОЙ ТЕРАПИИ"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1672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133 115,9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79 614,8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163 934,7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-30 818,7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3176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"ДУБНЕНСКАЯ БОЛЬНИЦА"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369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72 145,1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195 515,1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78 690,1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-6 545,0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65616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ООО "ПРЕМИУМ КЛИНИК-2"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345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27 093,1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78 530,7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35 096,2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-8 003,1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5043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"ВОСКРЕСЕНСКАЯ БОЛЬНИЦА"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326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63 183,0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193 812,8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55 053,4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8 129,6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01868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"РАМЕНСКАЯ БОЛЬНИЦА"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35 389,1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196 606,0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30 397,6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4 991,5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666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"МОСКОВСКИЙ ОБЛАСТНОЙ НАУЧНО-ИССЛЕДОВАТЕЛЬСКИЙ КЛИНИЧЕСКИЙ ИНСТИТУТ ИМ. М.Ф. ВЛАДИМИРСКОГО"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15 456,2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188 489,7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13 971,8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1 484,3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7824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"ПУШКИНСКАЯ КЛИНИЧЕСКАЯ БОЛЬНИЦА ИМ. ПРОФ. РОЗАНОВА В.Н."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15 335,3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194 117,3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13 341,2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1 994,1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7908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"ДОМОДЕДОВСКАЯ БОЛЬНИЦА"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11 796,4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196 606,0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10 132,5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1 663,8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81319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"СЕРГИЕВО-ПОСАДСКАЯ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9 625,9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168 875,0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9 625,9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3711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"БАЛАШИХИНСКАЯ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9 987,7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195 838,0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11 776,0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-1 788,3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86133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"ЛУХОВИЦКАЯ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9 303,4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186 068,2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8 443,8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859,6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41009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13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"ОДИНЦОВСКАЯ ОБЛАСТНАЯ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7 699,4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187 790,8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6 985,9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713,5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122166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"СОЛНЕЧНОГОРСКАЯ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7 309,6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182 740,5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6 755,0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554,6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2385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"КЛИНСКАЯ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3 932,1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196 606,0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3 377,5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554,6</a:t>
                      </a:r>
                      <a:endParaRPr lang="ru-RU" sz="11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88632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16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"ПАВЛОВО-ПОСАДСКАЯ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3 145,7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157 285,0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3 377,5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-231,8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60052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ООО "ЮНИВЕРСАЛ"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1 411,8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78 433,0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1 831,1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-419,3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99263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"ОРЕХОВО-ЗУЕВСКАЯ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2 909,8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193 986,7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3 215,4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-305,6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0522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19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"КАШИРСКАЯ БОЛЬНИЦА"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393,2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196 606,0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337,8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55,5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969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547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0FAEF9-9725-4A72-9DF1-D9B72DBD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8F8641F-ED77-4B6B-B25A-AF8A174AE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989" y="90080"/>
            <a:ext cx="10972800" cy="9756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Информация о фактическом исполнении лекарственной терапии для лечения вирусного гепатита B за 10 месяцев 2025 года (по принятым к оплате) без учета МТР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050C2B2-050C-4320-99BB-00338A141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086267"/>
              </p:ext>
            </p:extLst>
          </p:nvPr>
        </p:nvGraphicFramePr>
        <p:xfrm>
          <a:off x="609599" y="1300276"/>
          <a:ext cx="10972800" cy="28722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3491">
                  <a:extLst>
                    <a:ext uri="{9D8B030D-6E8A-4147-A177-3AD203B41FA5}">
                      <a16:colId xmlns:a16="http://schemas.microsoft.com/office/drawing/2014/main" val="1125081228"/>
                    </a:ext>
                  </a:extLst>
                </a:gridCol>
                <a:gridCol w="1607585">
                  <a:extLst>
                    <a:ext uri="{9D8B030D-6E8A-4147-A177-3AD203B41FA5}">
                      <a16:colId xmlns:a16="http://schemas.microsoft.com/office/drawing/2014/main" val="2965361416"/>
                    </a:ext>
                  </a:extLst>
                </a:gridCol>
                <a:gridCol w="329761">
                  <a:extLst>
                    <a:ext uri="{9D8B030D-6E8A-4147-A177-3AD203B41FA5}">
                      <a16:colId xmlns:a16="http://schemas.microsoft.com/office/drawing/2014/main" val="1292213521"/>
                    </a:ext>
                  </a:extLst>
                </a:gridCol>
                <a:gridCol w="2506184">
                  <a:extLst>
                    <a:ext uri="{9D8B030D-6E8A-4147-A177-3AD203B41FA5}">
                      <a16:colId xmlns:a16="http://schemas.microsoft.com/office/drawing/2014/main" val="939173654"/>
                    </a:ext>
                  </a:extLst>
                </a:gridCol>
                <a:gridCol w="703491">
                  <a:extLst>
                    <a:ext uri="{9D8B030D-6E8A-4147-A177-3AD203B41FA5}">
                      <a16:colId xmlns:a16="http://schemas.microsoft.com/office/drawing/2014/main" val="27892003"/>
                    </a:ext>
                  </a:extLst>
                </a:gridCol>
                <a:gridCol w="758450">
                  <a:extLst>
                    <a:ext uri="{9D8B030D-6E8A-4147-A177-3AD203B41FA5}">
                      <a16:colId xmlns:a16="http://schemas.microsoft.com/office/drawing/2014/main" val="3293964810"/>
                    </a:ext>
                  </a:extLst>
                </a:gridCol>
                <a:gridCol w="901347">
                  <a:extLst>
                    <a:ext uri="{9D8B030D-6E8A-4147-A177-3AD203B41FA5}">
                      <a16:colId xmlns:a16="http://schemas.microsoft.com/office/drawing/2014/main" val="754427284"/>
                    </a:ext>
                  </a:extLst>
                </a:gridCol>
                <a:gridCol w="901347">
                  <a:extLst>
                    <a:ext uri="{9D8B030D-6E8A-4147-A177-3AD203B41FA5}">
                      <a16:colId xmlns:a16="http://schemas.microsoft.com/office/drawing/2014/main" val="3043324941"/>
                    </a:ext>
                  </a:extLst>
                </a:gridCol>
                <a:gridCol w="1264084">
                  <a:extLst>
                    <a:ext uri="{9D8B030D-6E8A-4147-A177-3AD203B41FA5}">
                      <a16:colId xmlns:a16="http://schemas.microsoft.com/office/drawing/2014/main" val="1359124706"/>
                    </a:ext>
                  </a:extLst>
                </a:gridCol>
                <a:gridCol w="1297060">
                  <a:extLst>
                    <a:ext uri="{9D8B030D-6E8A-4147-A177-3AD203B41FA5}">
                      <a16:colId xmlns:a16="http://schemas.microsoft.com/office/drawing/2014/main" val="4259619017"/>
                    </a:ext>
                  </a:extLst>
                </a:gridCol>
              </a:tblGrid>
              <a:tr h="1060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КСГ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Наименование услуги/КСГ/ВМП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DKK1</a:t>
                      </a:r>
                      <a:endParaRPr lang="en-US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Схема/</a:t>
                      </a:r>
                      <a:r>
                        <a:rPr lang="en-US" sz="900" u="none" strike="noStrike" dirty="0">
                          <a:effectLst/>
                        </a:rPr>
                        <a:t>DKK1</a:t>
                      </a:r>
                      <a:endParaRPr lang="en-US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</a:rPr>
                        <a:t>10 месяцев 2025 года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Стоимость МП с пересчетом на федеральный тариф по КСГ ds12.021 </a:t>
                      </a:r>
                    </a:p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(</a:t>
                      </a:r>
                      <a:r>
                        <a:rPr lang="ru-RU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148 662 руб.</a:t>
                      </a:r>
                      <a:r>
                        <a:rPr lang="ru-RU" sz="900" u="none" strike="noStrike" dirty="0">
                          <a:effectLst/>
                        </a:rPr>
                        <a:t>)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Отклонение в связи с </a:t>
                      </a:r>
                      <a:r>
                        <a:rPr lang="ru-RU" sz="900" u="none" strike="noStrike" dirty="0" err="1">
                          <a:effectLst/>
                        </a:rPr>
                        <a:t>разгруппировкой</a:t>
                      </a:r>
                      <a:r>
                        <a:rPr lang="ru-RU" sz="900" u="none" strike="noStrike" dirty="0">
                          <a:effectLst/>
                        </a:rPr>
                        <a:t> КСГ ds12.021 с марта 2025 года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033630"/>
                  </a:ext>
                </a:extLst>
              </a:tr>
              <a:tr h="581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Объемы МП, случаев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Доля от общего объема, %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Стоимость МП, тыс. рублей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915392"/>
                  </a:ext>
                </a:extLst>
              </a:tr>
              <a:tr h="14527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>
                          <a:effectLst/>
                        </a:rPr>
                        <a:t>Итого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713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 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111 501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>
                          <a:effectLst/>
                        </a:rPr>
                        <a:t>156 383,51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105 996</a:t>
                      </a:r>
                      <a:endParaRPr lang="ru-RU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5 505,4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646994"/>
                  </a:ext>
                </a:extLst>
              </a:tr>
              <a:tr h="7263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ds12.021.2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ВИРУСНЫЙ ГЕПАТИТ B ХРОНИЧЕСКИЙ С ДЕЛЬТА АГЕНТОМ, ЛЕКАРСТВЕННАЯ ТЕРАПИЯ, THBD2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thbd2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Булевиртид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лиофилизат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для приготовления раствора для подкожного введения 2 мг 1  раз в сутки + </a:t>
                      </a:r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Пэгинтерферон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альфа-2a 180 мкг, раствор для подкожного введения 1 раз в неделю (28 дней)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42,1%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52 498,59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174 995,28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44 598,60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7 899,9</a:t>
                      </a:r>
                      <a:endParaRPr lang="ru-RU" sz="9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091513"/>
                  </a:ext>
                </a:extLst>
              </a:tr>
              <a:tr h="692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ds12.021.1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ВИРУСНЫЙ ГЕПАТИТ B ХРОНИЧЕСКИЙ С ДЕЛЬТА АГЕНТОМ, ЛЕКАРСТВЕННАЯ ТЕРАПИЯ, THBD1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thbd1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Булевиртид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лиофилизат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для приготовления раствора для подкожного введения 2 мг 1  раз в сутки (28 дней)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283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39,7%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39 673,00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140 187,28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42 071,35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-2 398,3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045106"/>
                  </a:ext>
                </a:extLst>
              </a:tr>
              <a:tr h="581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ds12.021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ВИРУСНЫЙ ГЕПАТИТ B ХРОНИЧЕСКИЙ С ДЕЛЬТА АГЕНТОМ, ЛЕКАРСТВЕННАЯ ТЕРАПИЯ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solidFill>
                            <a:schemeClr val="tx1"/>
                          </a:solidFill>
                          <a:effectLst/>
                        </a:rPr>
                        <a:t>thbd1</a:t>
                      </a:r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Булевиртид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лиофилизат</a:t>
                      </a:r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для приготовления раствора для подкожного введения 2 мг 1  раз в сутки (28 дней)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solidFill>
                            <a:schemeClr val="tx1"/>
                          </a:solidFill>
                          <a:effectLst/>
                        </a:rPr>
                        <a:t>130</a:t>
                      </a:r>
                      <a:endParaRPr lang="ru-RU" sz="900" b="0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18,2%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19 329,86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148 691,22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19 326,06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3,8</a:t>
                      </a:r>
                      <a:endParaRPr lang="ru-RU" sz="9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546" marR="8546" marT="8546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138786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7192D6E-C60E-4FD2-9DBB-2CEF36904918}"/>
              </a:ext>
            </a:extLst>
          </p:cNvPr>
          <p:cNvSpPr/>
          <p:nvPr/>
        </p:nvSpPr>
        <p:spPr>
          <a:xfrm>
            <a:off x="626376" y="6142647"/>
            <a:ext cx="10964411" cy="427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Тарифы на лекарственную терапию вирусного гепатит В с марта 2025 года 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</a:rPr>
              <a:t>разгруппированы на региональном уровне</a:t>
            </a:r>
            <a:r>
              <a:rPr lang="ru-RU" sz="1600" b="1" dirty="0">
                <a:solidFill>
                  <a:srgbClr val="C00000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02B6663-0CB7-48B7-88C7-FC210CC83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63268"/>
              </p:ext>
            </p:extLst>
          </p:nvPr>
        </p:nvGraphicFramePr>
        <p:xfrm>
          <a:off x="617988" y="4524984"/>
          <a:ext cx="10972799" cy="1287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7414">
                  <a:extLst>
                    <a:ext uri="{9D8B030D-6E8A-4147-A177-3AD203B41FA5}">
                      <a16:colId xmlns:a16="http://schemas.microsoft.com/office/drawing/2014/main" val="2192772842"/>
                    </a:ext>
                  </a:extLst>
                </a:gridCol>
                <a:gridCol w="2701255">
                  <a:extLst>
                    <a:ext uri="{9D8B030D-6E8A-4147-A177-3AD203B41FA5}">
                      <a16:colId xmlns:a16="http://schemas.microsoft.com/office/drawing/2014/main" val="2444427980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1607024503"/>
                    </a:ext>
                  </a:extLst>
                </a:gridCol>
                <a:gridCol w="1476462">
                  <a:extLst>
                    <a:ext uri="{9D8B030D-6E8A-4147-A177-3AD203B41FA5}">
                      <a16:colId xmlns:a16="http://schemas.microsoft.com/office/drawing/2014/main" val="2622478637"/>
                    </a:ext>
                  </a:extLst>
                </a:gridCol>
                <a:gridCol w="1619076">
                  <a:extLst>
                    <a:ext uri="{9D8B030D-6E8A-4147-A177-3AD203B41FA5}">
                      <a16:colId xmlns:a16="http://schemas.microsoft.com/office/drawing/2014/main" val="2546393073"/>
                    </a:ext>
                  </a:extLst>
                </a:gridCol>
                <a:gridCol w="1651724">
                  <a:extLst>
                    <a:ext uri="{9D8B030D-6E8A-4147-A177-3AD203B41FA5}">
                      <a16:colId xmlns:a16="http://schemas.microsoft.com/office/drawing/2014/main" val="2501043288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1625485955"/>
                    </a:ext>
                  </a:extLst>
                </a:gridCol>
              </a:tblGrid>
              <a:tr h="1839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№ п/п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медицинских организаций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 месяцев 2025 года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Стоимость МП с пересчетом на федеральный тариф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Отклонение в связи с </a:t>
                      </a:r>
                      <a:r>
                        <a:rPr lang="ru-RU" sz="1000" u="none" strike="noStrike" dirty="0" err="1">
                          <a:effectLst/>
                        </a:rPr>
                        <a:t>разгруппировкой</a:t>
                      </a:r>
                      <a:r>
                        <a:rPr lang="ru-RU" sz="1000" u="none" strike="noStrike" dirty="0">
                          <a:effectLst/>
                        </a:rPr>
                        <a:t> КСГ ds12.021 с марта 2025 года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024409"/>
                  </a:ext>
                </a:extLst>
              </a:tr>
              <a:tr h="5519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Фактическая стоимость МП, тыс. рублей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721521"/>
                  </a:ext>
                </a:extLst>
              </a:tr>
              <a:tr h="18396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111 501,4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156 383,5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105 996,0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5 505,4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795443"/>
                  </a:ext>
                </a:extLst>
              </a:tr>
              <a:tr h="18396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"ПРЕМИУМ КЛИНИК-2"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111 361,3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156 406,3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105 847,3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u="none" strike="noStrike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5 514,0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126076"/>
                  </a:ext>
                </a:extLst>
              </a:tr>
              <a:tr h="1839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ГБУЗ МО "ВОСКРЕСЕНСКАЯ БОЛЬНИЦА"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140,1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140 147,0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148,7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-8,5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808469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C177748-E3DD-4039-9D27-3397D946ED13}"/>
              </a:ext>
            </a:extLst>
          </p:cNvPr>
          <p:cNvSpPr/>
          <p:nvPr/>
        </p:nvSpPr>
        <p:spPr>
          <a:xfrm>
            <a:off x="4504889" y="4239630"/>
            <a:ext cx="2332139" cy="1674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Corbel Light" panose="020B0303020204020204" pitchFamily="34" charset="0"/>
                <a:cs typeface="Times New Roman" panose="02020603050405020304" pitchFamily="18" charset="0"/>
              </a:rPr>
              <a:t>В разрезе МО</a:t>
            </a:r>
          </a:p>
        </p:txBody>
      </p:sp>
    </p:spTree>
    <p:extLst>
      <p:ext uri="{BB962C8B-B14F-4D97-AF65-F5344CB8AC3E}">
        <p14:creationId xmlns:p14="http://schemas.microsoft.com/office/powerpoint/2010/main" val="2126859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E17E61B-FD46-48CD-9048-9BB4C67CE9EF}"/>
              </a:ext>
            </a:extLst>
          </p:cNvPr>
          <p:cNvSpPr txBox="1">
            <a:spLocks/>
          </p:cNvSpPr>
          <p:nvPr/>
        </p:nvSpPr>
        <p:spPr>
          <a:xfrm>
            <a:off x="246491" y="254442"/>
            <a:ext cx="11664564" cy="9704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56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 w="22225">
                  <a:solidFill>
                    <a:srgbClr val="2683C6"/>
                  </a:solidFill>
                  <a:prstDash val="solid"/>
                </a:ln>
                <a:solidFill>
                  <a:srgbClr val="2683C6">
                    <a:lumMod val="40000"/>
                    <a:lumOff val="6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Times New Roman" pitchFamily="18" charset="0"/>
              </a:rPr>
              <a:t>ПРЕЗЕНТАЦИЯ ОКОНЧЕНА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F6E731B-0C77-4F10-92F9-AC35AF2DBA0F}"/>
              </a:ext>
            </a:extLst>
          </p:cNvPr>
          <p:cNvSpPr txBox="1">
            <a:spLocks/>
          </p:cNvSpPr>
          <p:nvPr/>
        </p:nvSpPr>
        <p:spPr>
          <a:xfrm>
            <a:off x="246491" y="5031492"/>
            <a:ext cx="11664564" cy="1572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56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 w="22225">
                  <a:solidFill>
                    <a:srgbClr val="2683C6"/>
                  </a:solidFill>
                  <a:prstDash val="solid"/>
                </a:ln>
                <a:solidFill>
                  <a:srgbClr val="2683C6">
                    <a:lumMod val="40000"/>
                    <a:lumOff val="6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A7ED2D-49C1-41F5-9E5C-CB30C5EA3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432" y="1407381"/>
            <a:ext cx="3744194" cy="36241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9C4AC3-65B7-E9CA-2CAB-D66811B91378}"/>
              </a:ext>
            </a:extLst>
          </p:cNvPr>
          <p:cNvSpPr txBox="1"/>
          <p:nvPr/>
        </p:nvSpPr>
        <p:spPr>
          <a:xfrm rot="16200000">
            <a:off x="11413086" y="5827369"/>
            <a:ext cx="1244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D1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CP-506768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4C4B1F-BE88-18C9-4F00-583487FD4604}"/>
              </a:ext>
            </a:extLst>
          </p:cNvPr>
          <p:cNvSpPr txBox="1"/>
          <p:nvPr/>
        </p:nvSpPr>
        <p:spPr>
          <a:xfrm>
            <a:off x="396077" y="6587547"/>
            <a:ext cx="107331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 личного архива эксперта. Эксперт – Боброва Е.А., </a:t>
            </a:r>
            <a:r>
              <a:rPr kumimoji="0" lang="ru-RU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первый заместитель директора Территориального фонда обязательного медицинского страхования Московской области</a:t>
            </a:r>
            <a:endParaRPr kumimoji="0" lang="ru-RU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96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DA9F0-9293-4502-8E1E-44EA27ED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756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</a:rPr>
              <a:t>Фактическая структура видов лечения при онкологических заболеваниях в 2025 году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C0C6DC-6F83-4D66-B5AF-2DBCD55A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7C39C497-1936-44C4-B1AD-1A0F5CB817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2854935"/>
              </p:ext>
            </p:extLst>
          </p:nvPr>
        </p:nvGraphicFramePr>
        <p:xfrm>
          <a:off x="492384" y="1755192"/>
          <a:ext cx="5113173" cy="4263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94594967-9053-4781-9E4E-BBB90261B7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7883026"/>
              </p:ext>
            </p:extLst>
          </p:nvPr>
        </p:nvGraphicFramePr>
        <p:xfrm>
          <a:off x="5794310" y="1755192"/>
          <a:ext cx="5668819" cy="4305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279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81CE6FC-AB1F-4E77-BEC3-64B4B825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821693B-79E8-4A86-B761-6B612534D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1458"/>
            <a:ext cx="10863943" cy="731223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tx2"/>
                </a:solidFill>
              </a:rPr>
              <a:t>Информация о фактическом исполнении лекарственной терапии </a:t>
            </a:r>
            <a:r>
              <a:rPr lang="ru-RU" sz="1600" b="1" dirty="0">
                <a:solidFill>
                  <a:schemeClr val="accent2"/>
                </a:solidFill>
              </a:rPr>
              <a:t>при злокачественных новообразованиях (кроме лимфоидной и кроветворной тканей) </a:t>
            </a:r>
            <a:r>
              <a:rPr lang="ru-RU" sz="1600" b="1" dirty="0">
                <a:solidFill>
                  <a:schemeClr val="tx2"/>
                </a:solidFill>
              </a:rPr>
              <a:t>в разрезе уровней (по принятым к оплате счетам)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39D9E62-55F8-4F89-B308-317E6C2C2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41522"/>
              </p:ext>
            </p:extLst>
          </p:nvPr>
        </p:nvGraphicFramePr>
        <p:xfrm>
          <a:off x="293616" y="708122"/>
          <a:ext cx="11685862" cy="5885873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691589">
                  <a:extLst>
                    <a:ext uri="{9D8B030D-6E8A-4147-A177-3AD203B41FA5}">
                      <a16:colId xmlns:a16="http://schemas.microsoft.com/office/drawing/2014/main" val="1337295075"/>
                    </a:ext>
                  </a:extLst>
                </a:gridCol>
                <a:gridCol w="1873915">
                  <a:extLst>
                    <a:ext uri="{9D8B030D-6E8A-4147-A177-3AD203B41FA5}">
                      <a16:colId xmlns:a16="http://schemas.microsoft.com/office/drawing/2014/main" val="3356153963"/>
                    </a:ext>
                  </a:extLst>
                </a:gridCol>
                <a:gridCol w="1873915">
                  <a:extLst>
                    <a:ext uri="{9D8B030D-6E8A-4147-A177-3AD203B41FA5}">
                      <a16:colId xmlns:a16="http://schemas.microsoft.com/office/drawing/2014/main" val="3142545087"/>
                    </a:ext>
                  </a:extLst>
                </a:gridCol>
                <a:gridCol w="1438509">
                  <a:extLst>
                    <a:ext uri="{9D8B030D-6E8A-4147-A177-3AD203B41FA5}">
                      <a16:colId xmlns:a16="http://schemas.microsoft.com/office/drawing/2014/main" val="2150923716"/>
                    </a:ext>
                  </a:extLst>
                </a:gridCol>
                <a:gridCol w="1565273">
                  <a:extLst>
                    <a:ext uri="{9D8B030D-6E8A-4147-A177-3AD203B41FA5}">
                      <a16:colId xmlns:a16="http://schemas.microsoft.com/office/drawing/2014/main" val="1002489058"/>
                    </a:ext>
                  </a:extLst>
                </a:gridCol>
                <a:gridCol w="1565273">
                  <a:extLst>
                    <a:ext uri="{9D8B030D-6E8A-4147-A177-3AD203B41FA5}">
                      <a16:colId xmlns:a16="http://schemas.microsoft.com/office/drawing/2014/main" val="3425622527"/>
                    </a:ext>
                  </a:extLst>
                </a:gridCol>
                <a:gridCol w="1677388">
                  <a:extLst>
                    <a:ext uri="{9D8B030D-6E8A-4147-A177-3AD203B41FA5}">
                      <a16:colId xmlns:a16="http://schemas.microsoft.com/office/drawing/2014/main" val="904453319"/>
                    </a:ext>
                  </a:extLst>
                </a:gridCol>
              </a:tblGrid>
              <a:tr h="1994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Уровень лекарственной терапии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10 месяцев 2024 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800" dirty="0"/>
                        <a:t>10 месяцев 2025 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871804"/>
                  </a:ext>
                </a:extLst>
              </a:tr>
              <a:tr h="3485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объема, 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объема, 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Стоимость МП, тыс. рублей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716495"/>
                  </a:ext>
                </a:extLst>
              </a:tr>
              <a:tr h="1371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Общий итог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 100,0%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8 615 573,7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71 367,1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 100,0%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7 311 266,4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63 183,4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845755"/>
                  </a:ext>
                </a:extLst>
              </a:tr>
              <a:tr h="1371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Итого по ГУЗ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72,2%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3 849 512,9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44 170,1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>
                          <a:effectLst/>
                        </a:rPr>
                        <a:t>76,9%</a:t>
                      </a:r>
                      <a:endParaRPr lang="ru-RU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3 776 490,5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42 461,1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730489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39,2%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236 170,3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6 913,6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33,3%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240 449,0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u="none" strike="noStrike" dirty="0">
                          <a:effectLst/>
                        </a:rPr>
                        <a:t>8 106,6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05997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19,0%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260 386,0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15 742,8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350 253,0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16 283,3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395894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243 415,9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30 081,1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307 786,7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30 288,0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8403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294 232,0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33 804,2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335 848,5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34 393,1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16901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279 440,1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50 132,8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6,6%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316 866,1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54 155,9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9269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331 603,4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65 007,5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283 526,3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70 687,2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064299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65 560,4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85 476,4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30 853,9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80 558,5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065524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84 076,0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133 666,1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0,5%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55 731,6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115 625,7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48767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0,8%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96 288,7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140 158,3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149 109,5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158 458,5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683323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60 806,5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139 785,0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34 008,8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176 211,5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907268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90 618,9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183 068,5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490 465,7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226 962,4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193530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432 107,9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251 225,5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1,8%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407 352,4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248 537,2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40760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198 878,9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244 924,7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126 319,4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236 997,1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753483"/>
                  </a:ext>
                </a:extLst>
              </a:tr>
              <a:tr h="1577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454 958,1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271 616,8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76 463,5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256 588,9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869734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263 177,8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324 110,5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0,7%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205 461,2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347 062,8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32593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124 030,6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421 872,7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56 629,9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413 357,0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605305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173 463,3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477 860,4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54 353,5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421 344,7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989130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136 071,3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509 630,5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0,5%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220 129,0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481 682,8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079281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24 226,8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969 072,1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12 964,9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997 303,5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15322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21 917,4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996 243,7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168308"/>
                  </a:ext>
                </a:extLst>
              </a:tr>
              <a:tr h="1371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Итого по ЧУЗ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27,8%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4 766 060,8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141 973,8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23,1%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</a:rPr>
                        <a:t>3 534 775,9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132 017,8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512729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13,6%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31 132,9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6 797,6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12,5%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32 575,7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9 712,5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128465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52 155,8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15 170,4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42 175,1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17 123,5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87917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7,8%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101 259,9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38 648,8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8,3%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70 000,8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31 390,5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28179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153 784,0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39 200,6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51 439,1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35 304,8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03523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4,4%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75 363,2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50 579,3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143 209,7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52 477,0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78146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203 619,4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63 393,3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9,9%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181 404,6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68 274,2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05144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28 716,8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88 088,3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0,7%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15 932,8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85 660,1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469859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72 549,4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124 441,5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1,3%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43 331,6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122 752,4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74229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1,4%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62 932,8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130 565,9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129 396,6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149 246,3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53150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50 930,1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150 236,3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10 937,2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165 715,0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212104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64 433,8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188 955,4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17,1%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1 049 379,3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229 372,5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9367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924 874,6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262 450,2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10,2%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660 417,0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241 116,1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69269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175 937,1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250 622,6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2,6%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175 656,0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249 866,2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188775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14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13,1%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1 198 667,4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272 362,5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0,7%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48 331,5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273 059,3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392846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454 250,9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331 328,1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229 837,7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348 767,3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215754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1,6%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216 399,7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414 558,7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3,5%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371 619,7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391 178,7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12348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1,2%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188 928,8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468 806,0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1,3%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150 559,2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422 919,1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306369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3,8%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661 470,4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523 729,5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0,9%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115 667,0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479 946,2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593980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0,1%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48 653,8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973 075,3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0,0%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4 936,8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987 364,8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780022"/>
                  </a:ext>
                </a:extLst>
              </a:tr>
              <a:tr h="109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22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0,0%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7 968,6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996 071,0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051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403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12AA0D-8418-4B95-AF8D-EC1EAEF87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B6AE6C3-8312-44FC-B0B9-14AF8EE8E518}"/>
              </a:ext>
            </a:extLst>
          </p:cNvPr>
          <p:cNvSpPr/>
          <p:nvPr/>
        </p:nvSpPr>
        <p:spPr>
          <a:xfrm>
            <a:off x="354563" y="136524"/>
            <a:ext cx="1183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Топ 10 схем лекарственной терапии </a:t>
            </a:r>
            <a:r>
              <a:rPr lang="ru-RU" b="1" dirty="0">
                <a:solidFill>
                  <a:schemeClr val="accent2"/>
                </a:solidFill>
              </a:rPr>
              <a:t>при злокачественных новообразованиях (кроме лимфоидной и кроветворной тканей)</a:t>
            </a:r>
            <a:r>
              <a:rPr lang="ru-RU" b="1" dirty="0">
                <a:solidFill>
                  <a:schemeClr val="tx2"/>
                </a:solidFill>
              </a:rPr>
              <a:t> за 10 месяцев 2024 и 2025 годов (по принятым к оплате) без учета МТР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FB0E414-E6B5-46E6-AF26-9CE898FC9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372660"/>
              </p:ext>
            </p:extLst>
          </p:nvPr>
        </p:nvGraphicFramePr>
        <p:xfrm>
          <a:off x="411102" y="881601"/>
          <a:ext cx="11369795" cy="482346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821078">
                  <a:extLst>
                    <a:ext uri="{9D8B030D-6E8A-4147-A177-3AD203B41FA5}">
                      <a16:colId xmlns:a16="http://schemas.microsoft.com/office/drawing/2014/main" val="1010953923"/>
                    </a:ext>
                  </a:extLst>
                </a:gridCol>
                <a:gridCol w="4246677">
                  <a:extLst>
                    <a:ext uri="{9D8B030D-6E8A-4147-A177-3AD203B41FA5}">
                      <a16:colId xmlns:a16="http://schemas.microsoft.com/office/drawing/2014/main" val="2995585209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3806863573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3301622107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447631366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4149848306"/>
                    </a:ext>
                  </a:extLst>
                </a:gridCol>
                <a:gridCol w="639801">
                  <a:extLst>
                    <a:ext uri="{9D8B030D-6E8A-4147-A177-3AD203B41FA5}">
                      <a16:colId xmlns:a16="http://schemas.microsoft.com/office/drawing/2014/main" val="1103234451"/>
                    </a:ext>
                  </a:extLst>
                </a:gridCol>
                <a:gridCol w="735771">
                  <a:extLst>
                    <a:ext uri="{9D8B030D-6E8A-4147-A177-3AD203B41FA5}">
                      <a16:colId xmlns:a16="http://schemas.microsoft.com/office/drawing/2014/main" val="2348469519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857599974"/>
                    </a:ext>
                  </a:extLst>
                </a:gridCol>
                <a:gridCol w="821078">
                  <a:extLst>
                    <a:ext uri="{9D8B030D-6E8A-4147-A177-3AD203B41FA5}">
                      <a16:colId xmlns:a16="http://schemas.microsoft.com/office/drawing/2014/main" val="1924024830"/>
                    </a:ext>
                  </a:extLst>
                </a:gridCol>
              </a:tblGrid>
              <a:tr h="1252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DKK1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Схема/</a:t>
                      </a:r>
                      <a:r>
                        <a:rPr lang="en-US" sz="1200" u="none" strike="noStrike" dirty="0">
                          <a:effectLst/>
                        </a:rPr>
                        <a:t>DKK1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050" dirty="0"/>
                        <a:t>10 месяцев 2024 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050" dirty="0"/>
                        <a:t>10 месяцев 2025 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4501"/>
                  </a:ext>
                </a:extLst>
              </a:tr>
              <a:tr h="500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Доля от общего объема, 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РАНГ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Доля от общего объема, 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РАНГ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Стоимость МП, тыс. рублей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00051"/>
                  </a:ext>
                </a:extLst>
              </a:tr>
              <a:tr h="12524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Общий итог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8 615 573,7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71 367,06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</a:rPr>
                        <a:t>7 311 266,4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63 183,39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887737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sh0047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ГОЗЕРЕЛИН 3,6 МГ 1 РАЗ В 28 ДНЕЙ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11,3%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82 189,3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6 011,51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10,5%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78 995,0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6 486,7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341126"/>
                  </a:ext>
                </a:extLst>
              </a:tr>
              <a:tr h="250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sh0214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ФУЛВЕСТРАНТ 500 МГ 1 РАЗ В 28 ДНЕЙ (500 МГ 2 РАЗА В ПЕРВЫЙ МЕСЯЦ ТЕРАПИИ)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5,5%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212 511,3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31 836,91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5,7%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218 551,3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33 209,4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391826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sh0504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ПЕМБРОЛИЗУМАБ 200 МГ В 1-Й ДЕНЬ; ЦИКЛ 21 ДЕНЬ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4,8%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1 547 988,0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266 206,03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5,6%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1 496 297,9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230 767,7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830639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sh0534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ТРИПТОРЕЛИН 11,25 МГ 1 РАЗ В 90 ДНЕЙ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3,9%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83 903,5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17 951,11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6,0%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97 559,2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13 937,0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45816"/>
                  </a:ext>
                </a:extLst>
              </a:tr>
              <a:tr h="250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sh9003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ПРОЧИЕ СХЕМЫ ЛЕКАРСТВЕННОЙ ТЕРАПИИ ПРИ ЗЛОКАЧЕСТВЕННЫХ НОВООБРАЗОВАНИЯХ (КРОМЕ ЛИМФОИДНОЙ И КРОВЕТВОРНОЙ ТКАНЕЙ)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3,6%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26 025,8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5 985,69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1,3%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10 168,4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6 959,9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088786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sh0011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БЕВАЦИЗУМАБ 7,5-15 МГ/КГ В 1-Й ДЕНЬ; ЦИКЛ 21 ДЕНЬ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3,5%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274 911,6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64 975,55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3,6%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285 173,5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68 982,5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358778"/>
                  </a:ext>
                </a:extLst>
              </a:tr>
              <a:tr h="2504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sh0672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ПАКЛИТАКСЕЛ 175-225 МГ/М В 1-Й ДЕНЬ + КАРБОПЛАТИН AUC 5-7 В 1-Й ДЕНЬ; ЦИКЛ 21 ДЕНЬ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3,1%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69 471,4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18 412,76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4,0%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86 988,6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18 575,4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804523"/>
                  </a:ext>
                </a:extLst>
              </a:tr>
              <a:tr h="2357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sh0179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ТРАСТУЗУМАБ 6 МГ/КГ (НАГРУЗОЧНАЯ ДОЗА 8 МГ/КГ) В 1-Й ДЕНЬ; ЦИКЛ 21 ДЕНЬ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3,1%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134 382,3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35 758,98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3,8%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156 263,3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35 226,2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534810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sh0182</a:t>
                      </a:r>
                      <a:endParaRPr lang="en-US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ТРИПТОРЕЛИН 3,75 МГ 1 РАЗ В 28 ДНЕЙ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2,8%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23 659,8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6 889,88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1,7%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12 541,5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6 494,8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98162"/>
                  </a:ext>
                </a:extLst>
              </a:tr>
              <a:tr h="2664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sh0663</a:t>
                      </a:r>
                      <a:endParaRPr lang="en-US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ОКСАЛИПЛАТИН 85 МГ/М В 1-Й ДЕНЬ + КАЛЬЦИЯ ФОЛИНАТ 200-400 МГ/М В 1-Й ДЕНЬ + ФТОРУРАЦИЛ 400 МГ/М В 1-Й ДЕНЬ + ФТОРУРАЦИЛ 2400 МГ/М (ПО 1200 МГ/М В СУТКИ) 46-ЧАCОВАЯ ИНФУЗИЯ В 1-2-Й ДНИ; ЦИКЛ 14 ДНЕЙ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2,7%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56 310,3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17 326,23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2,9%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78 063,9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23 150,6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921765"/>
                  </a:ext>
                </a:extLst>
              </a:tr>
              <a:tr h="12524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Иные схемы лечения (488 схем)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55,6%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6 104 220,4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90 982,84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54,8%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4 790 663,8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75 497,0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869798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8C33FE-F661-4AE3-9B7F-B37F11643BDB}"/>
              </a:ext>
            </a:extLst>
          </p:cNvPr>
          <p:cNvSpPr/>
          <p:nvPr/>
        </p:nvSpPr>
        <p:spPr>
          <a:xfrm>
            <a:off x="354563" y="6075145"/>
            <a:ext cx="109329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СПРАВОЧНО: доля КСГ «ЗНО без специального противоопухолевого лечения» и прочих схем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sh9003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общего объема химиотерапии составляет 15,6%</a:t>
            </a:r>
          </a:p>
        </p:txBody>
      </p:sp>
    </p:spTree>
    <p:extLst>
      <p:ext uri="{BB962C8B-B14F-4D97-AF65-F5344CB8AC3E}">
        <p14:creationId xmlns:p14="http://schemas.microsoft.com/office/powerpoint/2010/main" val="1816906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439096-A6C0-4BD4-BA3D-66979420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993353C-274C-4CAE-B3F3-D9CA902BDF9E}"/>
              </a:ext>
            </a:extLst>
          </p:cNvPr>
          <p:cNvSpPr/>
          <p:nvPr/>
        </p:nvSpPr>
        <p:spPr>
          <a:xfrm>
            <a:off x="288021" y="148472"/>
            <a:ext cx="113558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Информация о фактическом исполнении лекарственной терапии </a:t>
            </a:r>
            <a:r>
              <a:rPr lang="ru-RU" b="1" dirty="0">
                <a:solidFill>
                  <a:schemeClr val="accent2"/>
                </a:solidFill>
              </a:rPr>
              <a:t>при злокачественных новообразованиях (кроме лимфоидной и кроветворной тканей) с применением 6 препаратов </a:t>
            </a:r>
            <a:r>
              <a:rPr lang="ru-RU" b="1" dirty="0">
                <a:solidFill>
                  <a:schemeClr val="tx2"/>
                </a:solidFill>
              </a:rPr>
              <a:t>за 10 месяцев 2024 и 2025 годов (по принятым к оплате) без учета МТР</a:t>
            </a:r>
            <a:endParaRPr lang="ru-RU" dirty="0"/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FD61E56B-8EBF-438B-99F4-F7F6683598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528215"/>
              </p:ext>
            </p:extLst>
          </p:nvPr>
        </p:nvGraphicFramePr>
        <p:xfrm>
          <a:off x="285549" y="4389853"/>
          <a:ext cx="4317535" cy="2468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D7797B55-02D4-45C9-9AA9-CE4B19D7C1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699398"/>
              </p:ext>
            </p:extLst>
          </p:nvPr>
        </p:nvGraphicFramePr>
        <p:xfrm>
          <a:off x="6762223" y="4389852"/>
          <a:ext cx="4317535" cy="2468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D5B7D07-B4AA-4D4E-84E8-197514C8A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149100"/>
              </p:ext>
            </p:extLst>
          </p:nvPr>
        </p:nvGraphicFramePr>
        <p:xfrm>
          <a:off x="285549" y="1073020"/>
          <a:ext cx="11732281" cy="3021512"/>
        </p:xfrm>
        <a:graphic>
          <a:graphicData uri="http://schemas.openxmlformats.org/drawingml/2006/table">
            <a:tbl>
              <a:tblPr/>
              <a:tblGrid>
                <a:gridCol w="1944467">
                  <a:extLst>
                    <a:ext uri="{9D8B030D-6E8A-4147-A177-3AD203B41FA5}">
                      <a16:colId xmlns:a16="http://schemas.microsoft.com/office/drawing/2014/main" val="2050864829"/>
                    </a:ext>
                  </a:extLst>
                </a:gridCol>
                <a:gridCol w="559837">
                  <a:extLst>
                    <a:ext uri="{9D8B030D-6E8A-4147-A177-3AD203B41FA5}">
                      <a16:colId xmlns:a16="http://schemas.microsoft.com/office/drawing/2014/main" val="4093788698"/>
                    </a:ext>
                  </a:extLst>
                </a:gridCol>
                <a:gridCol w="839755">
                  <a:extLst>
                    <a:ext uri="{9D8B030D-6E8A-4147-A177-3AD203B41FA5}">
                      <a16:colId xmlns:a16="http://schemas.microsoft.com/office/drawing/2014/main" val="3876099152"/>
                    </a:ext>
                  </a:extLst>
                </a:gridCol>
                <a:gridCol w="690465">
                  <a:extLst>
                    <a:ext uri="{9D8B030D-6E8A-4147-A177-3AD203B41FA5}">
                      <a16:colId xmlns:a16="http://schemas.microsoft.com/office/drawing/2014/main" val="3433786910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1210196070"/>
                    </a:ext>
                  </a:extLst>
                </a:gridCol>
                <a:gridCol w="475862">
                  <a:extLst>
                    <a:ext uri="{9D8B030D-6E8A-4147-A177-3AD203B41FA5}">
                      <a16:colId xmlns:a16="http://schemas.microsoft.com/office/drawing/2014/main" val="3249840714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1604145433"/>
                    </a:ext>
                  </a:extLst>
                </a:gridCol>
                <a:gridCol w="652366">
                  <a:extLst>
                    <a:ext uri="{9D8B030D-6E8A-4147-A177-3AD203B41FA5}">
                      <a16:colId xmlns:a16="http://schemas.microsoft.com/office/drawing/2014/main" val="4197565978"/>
                    </a:ext>
                  </a:extLst>
                </a:gridCol>
                <a:gridCol w="542276">
                  <a:extLst>
                    <a:ext uri="{9D8B030D-6E8A-4147-A177-3AD203B41FA5}">
                      <a16:colId xmlns:a16="http://schemas.microsoft.com/office/drawing/2014/main" val="3868268787"/>
                    </a:ext>
                  </a:extLst>
                </a:gridCol>
                <a:gridCol w="542276">
                  <a:extLst>
                    <a:ext uri="{9D8B030D-6E8A-4147-A177-3AD203B41FA5}">
                      <a16:colId xmlns:a16="http://schemas.microsoft.com/office/drawing/2014/main" val="136974382"/>
                    </a:ext>
                  </a:extLst>
                </a:gridCol>
                <a:gridCol w="435600">
                  <a:extLst>
                    <a:ext uri="{9D8B030D-6E8A-4147-A177-3AD203B41FA5}">
                      <a16:colId xmlns:a16="http://schemas.microsoft.com/office/drawing/2014/main" val="3381189735"/>
                    </a:ext>
                  </a:extLst>
                </a:gridCol>
                <a:gridCol w="524497">
                  <a:extLst>
                    <a:ext uri="{9D8B030D-6E8A-4147-A177-3AD203B41FA5}">
                      <a16:colId xmlns:a16="http://schemas.microsoft.com/office/drawing/2014/main" val="183706086"/>
                    </a:ext>
                  </a:extLst>
                </a:gridCol>
                <a:gridCol w="526718">
                  <a:extLst>
                    <a:ext uri="{9D8B030D-6E8A-4147-A177-3AD203B41FA5}">
                      <a16:colId xmlns:a16="http://schemas.microsoft.com/office/drawing/2014/main" val="3137221889"/>
                    </a:ext>
                  </a:extLst>
                </a:gridCol>
                <a:gridCol w="473381">
                  <a:extLst>
                    <a:ext uri="{9D8B030D-6E8A-4147-A177-3AD203B41FA5}">
                      <a16:colId xmlns:a16="http://schemas.microsoft.com/office/drawing/2014/main" val="647617739"/>
                    </a:ext>
                  </a:extLst>
                </a:gridCol>
                <a:gridCol w="435600">
                  <a:extLst>
                    <a:ext uri="{9D8B030D-6E8A-4147-A177-3AD203B41FA5}">
                      <a16:colId xmlns:a16="http://schemas.microsoft.com/office/drawing/2014/main" val="1490410678"/>
                    </a:ext>
                  </a:extLst>
                </a:gridCol>
                <a:gridCol w="435600">
                  <a:extLst>
                    <a:ext uri="{9D8B030D-6E8A-4147-A177-3AD203B41FA5}">
                      <a16:colId xmlns:a16="http://schemas.microsoft.com/office/drawing/2014/main" val="1043388547"/>
                    </a:ext>
                  </a:extLst>
                </a:gridCol>
                <a:gridCol w="524497">
                  <a:extLst>
                    <a:ext uri="{9D8B030D-6E8A-4147-A177-3AD203B41FA5}">
                      <a16:colId xmlns:a16="http://schemas.microsoft.com/office/drawing/2014/main" val="77185561"/>
                    </a:ext>
                  </a:extLst>
                </a:gridCol>
                <a:gridCol w="526718">
                  <a:extLst>
                    <a:ext uri="{9D8B030D-6E8A-4147-A177-3AD203B41FA5}">
                      <a16:colId xmlns:a16="http://schemas.microsoft.com/office/drawing/2014/main" val="517485581"/>
                    </a:ext>
                  </a:extLst>
                </a:gridCol>
                <a:gridCol w="426709">
                  <a:extLst>
                    <a:ext uri="{9D8B030D-6E8A-4147-A177-3AD203B41FA5}">
                      <a16:colId xmlns:a16="http://schemas.microsoft.com/office/drawing/2014/main" val="1105522792"/>
                    </a:ext>
                  </a:extLst>
                </a:gridCol>
              </a:tblGrid>
              <a:tr h="29224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Препараты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 месяцев 2024 года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 месяцев 2025 года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036707"/>
                  </a:ext>
                </a:extLst>
              </a:tr>
              <a:tr h="191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443255"/>
                  </a:ext>
                </a:extLst>
              </a:tr>
              <a:tr h="955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между ГУЗ и ЧУЗ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от общего объеме по 6 МНН,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МП, тыс. рублей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Средняя стоимость 1 случая лечения,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Объемы МП, случаев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Доля между ГУЗ и ЧУЗ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от общего объеме по 6 МНН,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МП, тыс. рублей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Средняя стоимость 1 случая лечения,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Доля между ГУЗ и ЧУЗ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Доля от общего объеме по 6 МНН,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МП, тыс. рублей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Средняя стоимость 1 случая лечения,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Объемы МП, случаев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между ГУЗ и ЧУЗ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Доля от общего объеме по 6 МНН,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МП, тыс. рублей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Средняя стоимость 1 случая лечения,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737807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752028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Всего с применением нижеуказанных препаратов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59,0%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2 367 725,2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77 569,3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21 195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4 094 073,0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193 162,2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63,2%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2 253 857,1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72 752,0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18 019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36,8%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3 001 949,6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166 599,1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523597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ГОЗЕРЕЛИН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86,2%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96 232,6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7 100,5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2 172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13,8%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33 511,8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15 429,0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87,0%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44,6%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113 554,9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8 227,4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2 068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13,0%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11,5%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27 169,6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13 138,1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996005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БЕВАЦИЗУМАБ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54,1%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26,0%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539 246,6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67 906,6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6 735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45,9%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544 849,0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80 898,1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59,0%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554 832,3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72 956,2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5 276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29,3%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424 087,9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80 380,6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126725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ТРАСТУЗУМАБ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57,4%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577 507,9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108 717,6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3 940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42,6%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18,6%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808 460,3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205 193,0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19,3%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578 467,5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96 766,1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3 113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34,2%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514 463,7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165 263,0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118700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ПЕМБРОЛИЗУМАБ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25,6%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627 837,8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300 257,2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6 092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28,7%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1 985 549,5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325 927,4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27,7%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537 135,8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240 868,1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5 815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72,3%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32,3%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1 509 130,6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259 523,7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49343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НИВОЛУМАБ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34,5%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295 654,8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285 933,1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1 959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65,5%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9,2%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585 475,2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298 864,3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237 673,2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281 937,3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1 512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64,2%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8,4%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414 876,9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274 389,5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26061"/>
                  </a:ext>
                </a:extLst>
              </a:tr>
              <a:tr h="1911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ДУРВАЛУМАБ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66,6%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231 245,6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389 958,9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297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136 227,3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458 677,7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69,0%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232 193,4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444 815,0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112 220,9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477 536,0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986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359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1C08F11-18EB-49BF-9817-738738A28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D0C3594-AC64-4B50-9B9B-15686AEB7D23}"/>
              </a:ext>
            </a:extLst>
          </p:cNvPr>
          <p:cNvSpPr/>
          <p:nvPr/>
        </p:nvSpPr>
        <p:spPr>
          <a:xfrm>
            <a:off x="354563" y="136524"/>
            <a:ext cx="1183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sz="1200" b="1" dirty="0">
                <a:solidFill>
                  <a:schemeClr val="accent2"/>
                </a:solidFill>
              </a:rPr>
              <a:t>БЕВАЦИЗУМАБ</a:t>
            </a:r>
            <a:r>
              <a:rPr lang="ru-RU" sz="1200" b="1" dirty="0">
                <a:solidFill>
                  <a:schemeClr val="tx2"/>
                </a:solidFill>
              </a:rPr>
              <a:t> " за 10 мес. 2024 </a:t>
            </a:r>
            <a:r>
              <a:rPr lang="ru-RU" sz="1200" b="1" dirty="0">
                <a:solidFill>
                  <a:srgbClr val="C00000"/>
                </a:solidFill>
              </a:rPr>
              <a:t>(в ГУЗ на 539,2 млн. руб., в ЧУЗ на 544,9 млн. руб.)</a:t>
            </a:r>
            <a:r>
              <a:rPr lang="ru-RU" sz="1200" b="1" dirty="0">
                <a:solidFill>
                  <a:schemeClr val="tx2"/>
                </a:solidFill>
              </a:rPr>
              <a:t> и 10 мес. 2025 </a:t>
            </a:r>
            <a:r>
              <a:rPr lang="ru-RU" sz="1200" b="1" dirty="0">
                <a:solidFill>
                  <a:srgbClr val="C00000"/>
                </a:solidFill>
              </a:rPr>
              <a:t>(в ГУЗ на 554,8 млн. руб., в ЧУЗ на 424,1 млн. руб.) </a:t>
            </a:r>
            <a:r>
              <a:rPr lang="ru-RU" sz="1200" b="1" dirty="0">
                <a:solidFill>
                  <a:schemeClr val="tx2"/>
                </a:solidFill>
              </a:rPr>
              <a:t>(по принятым к оплате) без учета МТР</a:t>
            </a:r>
            <a:endParaRPr lang="ru-RU" sz="1200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0A0DAA21-E132-4C0D-B4C8-65A272D03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936041"/>
              </p:ext>
            </p:extLst>
          </p:nvPr>
        </p:nvGraphicFramePr>
        <p:xfrm>
          <a:off x="291932" y="853381"/>
          <a:ext cx="11608136" cy="60046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5618">
                  <a:extLst>
                    <a:ext uri="{9D8B030D-6E8A-4147-A177-3AD203B41FA5}">
                      <a16:colId xmlns:a16="http://schemas.microsoft.com/office/drawing/2014/main" val="1319033704"/>
                    </a:ext>
                  </a:extLst>
                </a:gridCol>
                <a:gridCol w="4647411">
                  <a:extLst>
                    <a:ext uri="{9D8B030D-6E8A-4147-A177-3AD203B41FA5}">
                      <a16:colId xmlns:a16="http://schemas.microsoft.com/office/drawing/2014/main" val="3094638022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1047908573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534989316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4041222592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3680489813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1850629806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3506055622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1865783647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3846410181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1779239451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2597554499"/>
                    </a:ext>
                  </a:extLst>
                </a:gridCol>
                <a:gridCol w="535618">
                  <a:extLst>
                    <a:ext uri="{9D8B030D-6E8A-4147-A177-3AD203B41FA5}">
                      <a16:colId xmlns:a16="http://schemas.microsoft.com/office/drawing/2014/main" val="4105064279"/>
                    </a:ext>
                  </a:extLst>
                </a:gridCol>
                <a:gridCol w="533309">
                  <a:extLst>
                    <a:ext uri="{9D8B030D-6E8A-4147-A177-3AD203B41FA5}">
                      <a16:colId xmlns:a16="http://schemas.microsoft.com/office/drawing/2014/main" val="3114042055"/>
                    </a:ext>
                  </a:extLst>
                </a:gridCol>
              </a:tblGrid>
              <a:tr h="1328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DKK1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Схема/</a:t>
                      </a:r>
                      <a:r>
                        <a:rPr lang="en-US" sz="800" u="none" strike="noStrike" dirty="0">
                          <a:effectLst/>
                        </a:rPr>
                        <a:t>DKK1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 месяцев 2024 года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10 месяцев 2025 года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51311362"/>
                  </a:ext>
                </a:extLst>
              </a:tr>
              <a:tr h="132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ГУЗ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ЧУЗ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ГУЗ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ЧУЗ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796673"/>
                  </a:ext>
                </a:extLst>
              </a:tr>
              <a:tr h="651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бевацизумаба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бевацизумаба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бевацизумаба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Объемы МП, случаев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800" u="none" strike="noStrike" dirty="0" err="1">
                          <a:effectLst/>
                        </a:rPr>
                        <a:t>бевацизумаба</a:t>
                      </a:r>
                      <a:r>
                        <a:rPr lang="ru-RU" sz="8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006899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Всего с применением препарата "БЕВАЦИЗУМАБ "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7 941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100,0%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b="1" u="none" strike="noStrike" dirty="0">
                          <a:effectLst/>
                        </a:rPr>
                        <a:t>67 906,6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6 735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100,0%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b="1" u="none" strike="noStrike" dirty="0">
                          <a:effectLst/>
                        </a:rPr>
                        <a:t>80 898,1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7 605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100,0%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b="1" u="none" strike="noStrike" dirty="0">
                          <a:effectLst/>
                        </a:rPr>
                        <a:t>72 956,2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5 276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30" b="1" u="none" strike="noStrike" dirty="0">
                          <a:effectLst/>
                        </a:rPr>
                        <a:t>100,0%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b="1" u="none" strike="noStrike" dirty="0">
                          <a:effectLst/>
                        </a:rPr>
                        <a:t>80 380,6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715191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sh0011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БЕВАЦИЗУМАБ 7,5-15 МГ/КГ В 1-Й ДЕНЬ; ЦИКЛ 21 ДЕНЬ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2 607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32,8%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66 061,0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1 624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24,1%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63 233,1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2 338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30,7%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70 017,4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1 796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34,0%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67 635,1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018752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sh0497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ПАКЛИТАКСЕЛ 175-200 МГ/М В 1-Й ДЕНЬ + КАРБОПЛАТИН AUC 5-6 В 1-Й ДЕНЬ + БЕВАЦИЗУМАБ 7,5-15 МГ/КГ В 1-Й ДЕНЬ; ЦИКЛ 21 ДЕНЬ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883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11,1%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71 728,6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490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7,3%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67 020,9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689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73 513,6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331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6,3%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71 799,7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837370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sh1101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БЕВАЦИЗУМАБ 5-10 МГ/КГ В 1-Й, 15-Й ДНИ; ЦИКЛ 28 ДНЕЙ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689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42 097,4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693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10,3%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33 964,9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747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49 877,0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460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47 425,7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49546"/>
                  </a:ext>
                </a:extLst>
              </a:tr>
              <a:tr h="363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sh0664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ОКСАЛИПЛАТИН 85 МГ/М В 1-Й ДЕНЬ + КАЛЬЦИЯ ФОЛИНАТ 200-400 МГ/М В 1-Й ДЕНЬ + ФТОРУРАЦИЛ 400 МГ/М В 1-Й ДЕНЬ + ФТОРУРАЦИЛ 2400 МГ/М (ПО 1200 МГ/М В СУТКИ) 46-ЧАCОВАЯ ИНФУЗИЯ В 1-2-Й ДНИ + БЕВАЦИЗУМАБ 5 МГ/КГ В 1-Й ДЕНЬ; ЦИКЛ 14 ДНЕЙ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674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8,5%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48 313,9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661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37 968,1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671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8,8%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53 758,6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496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9,4%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49 802,5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235268"/>
                  </a:ext>
                </a:extLst>
              </a:tr>
              <a:tr h="4848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sh0648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ИРИНОТЕКАН 180 МГ/М В 1-Й ДЕНЬ + КАЛЬЦИЯ ФОЛИНАТ 400 МГ/М В 1-Й ДЕНЬ + ФТОРУРАЦИЛ 400 МГ/М В/В СТРУЙНО В 1-Й ДЕНЬ + ФТОРУРАЦИЛ 2000-2600 МГ/М (ПО 1000-1300 МГ/М В СУТКИ) 46-ЧАСОВАЯ ИНФУЗИЯ В 1-2-Й ДНИ + БЕВАЦИЗУМАБ 5 МГ/КГ В 1-Й ДЕНЬ; ЦИКЛ 14 ДН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669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8,4%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48 127,3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633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9,4%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35 964,2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887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11,7%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53 607,7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454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8,6%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48 752,3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999315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sh1066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БЕВАЦИЗУМАБ 5-10 МГ/КГ В 1-Й, 15-Й ДНИ + ИРИНОТЕКАН 125-200 МГ/М В 1-Й, 15-Й ДНИ; ЦИКЛ 28 ДНЕЙ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283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3,6%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51 288,3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308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4,6%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50 787,5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208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50 166,9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215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49 685,9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35234"/>
                  </a:ext>
                </a:extLst>
              </a:tr>
              <a:tr h="363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sh0195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30" u="none" strike="noStrike" dirty="0">
                          <a:effectLst/>
                        </a:rPr>
                        <a:t>DE GRAMONT+</a:t>
                      </a:r>
                      <a:r>
                        <a:rPr lang="ru-RU" sz="730" u="none" strike="noStrike" dirty="0">
                          <a:effectLst/>
                        </a:rPr>
                        <a:t>БЕВАЦИЗУМАБ: КАЛЬЦИЯ ФОЛИНАТ 400 МГ/М В 1-Й ДЕНЬ + ФТОРУРАЦИЛ 400 МГ/М В/В СТРУЙНО В 1-Й ДЕНЬ + ФТОРУРАЦИЛ 2400 МГ/М (ПО 1200 МГ/М В СУТКИ) 46-ЧАСОВАЯ ИНФУЗИЯ В 1-2-Й ДНИ + БЕВАЦИЗУМАБ 5 МГ/КГ В 1-Й ДЕНЬ; ЦИКЛ 14 ДНЕЙ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255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45 766,8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630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9,4%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66 529,9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311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4,1%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54 786,1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520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9,9%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59 749,3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336809"/>
                  </a:ext>
                </a:extLst>
              </a:tr>
              <a:tr h="2386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sh0085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ИРИНОТЕКАН 250-350 МГ/М В 1-Й ДЕНЬ + БЕВАЦИЗУМАБ 7,5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166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50 851,9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53 306,5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185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2,4%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50 389,2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50 042,6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557215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>
                          <a:effectLst/>
                        </a:rPr>
                        <a:t>sh0335</a:t>
                      </a:r>
                      <a:endParaRPr lang="en-US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ДОЦЕТАКСЕЛ 75 МГ/М В 1-Й ДЕНЬ + БЕВАЦИЗУМАБ 7,5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165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51 867,5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1,6%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51 285,3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53 418,9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52 739,3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764835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>
                          <a:effectLst/>
                        </a:rPr>
                        <a:t>sh0654</a:t>
                      </a:r>
                      <a:endParaRPr lang="en-US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КАПЕЦИТАБИН 2000 МГ/М В 1-14-Й ДНИ + ОКСАЛИПЛАТИН 100-130 МГ/М В 1-Й ДЕНЬ + БЕВАЦИЗУМАБ 7,5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135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80 037,1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0,9%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60 337,6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120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1,6%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72 112,4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0,4%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87 031,9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713631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sh0961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АТЕЗОЛИЗУМАБ 1200 МГ В 1-Й ДЕНЬ + БЕВАЦИЗУМАБ 15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129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1,6%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389 430,6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431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6,4%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389 704,6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178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2,3%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370 799,9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307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371 512,7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161531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>
                          <a:effectLst/>
                        </a:rPr>
                        <a:t>sh0311</a:t>
                      </a:r>
                      <a:endParaRPr lang="en-US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ГЕМЦИТАБИН 1000 МГ/М В 1-Й, 8-Й, 15-Й ДНИ + БЕВАЦИЗУМАБ 7,5-15 МГ/КГ В 1-Й ДЕНЬ КАЖДЫЕ 3 НЕДЕЛИ; ЦИКЛ 28 ДНЕЙ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68 552,1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236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3,5%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93 585,2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51 098,7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1,0%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63 280,2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90021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>
                          <a:effectLst/>
                        </a:rPr>
                        <a:t>sh0601</a:t>
                      </a:r>
                      <a:endParaRPr lang="en-US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ПЕМЕТРЕКСЕД 500 МГ/М В 1-Й ДЕНЬ + КАРБОПЛАТИН AUC 5 В 1-Й ДЕНЬ + БЕВАЦИЗУМАБ 7,5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102 164,4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92 549,1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1,1%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117 232,1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37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116 524,7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073924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sh0311.1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ГЕМЦИТАБИН 1000 МГ/М В 1-Й, 8-Й, 15-Й ДНИ + БЕВАЦИЗУМАБ 7,5-15 МГ/КГ В 1-Й ДЕНЬ КАЖДЫЕ 3 НЕДЕЛИ; ЦИКЛ 28 ДНЕЙ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1,0%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100 861,8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0,0%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25 730,0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107 135,7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 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0,0%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 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605089"/>
                  </a:ext>
                </a:extLst>
              </a:tr>
              <a:tr h="4848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sh0207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30" u="none" strike="noStrike" dirty="0">
                          <a:effectLst/>
                        </a:rPr>
                        <a:t>FOLFOXIRI+</a:t>
                      </a:r>
                      <a:r>
                        <a:rPr lang="ru-RU" sz="730" u="none" strike="noStrike" dirty="0">
                          <a:effectLst/>
                        </a:rPr>
                        <a:t>БЕВАЦИЗУМАБ: ОКСАЛИПЛАТИН 85 МГ/М В 1-Й ДЕНЬ + ИРИНОТЕКАН 165 МГ/М В 1-Й ДЕНЬ + КАЛЬЦИЯ ФОЛИНАТ 200 МГ/М В 1-Й ДЕНЬ + ФТОРУРАЦИЛ 3200 МГ/М (ПО 1600 МГ/М В СУТКИ) 46-ЧАСОВАЯ ИНФУЗИЯ В 1-2-Й ДНИ + БЕВАЦИЗУМАБ 5 МГ/КГ В 1-Й ДЕНЬ; ЦИКЛ 14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1,0%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51 027,7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1,2%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55 698,5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0,5%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52 472,5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62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1,2%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52 805,9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113147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>
                          <a:effectLst/>
                        </a:rPr>
                        <a:t>sh0826</a:t>
                      </a:r>
                      <a:endParaRPr lang="en-US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ДОЦЕТАКСЕЛ 75 МГ/М В 1-Й ДЕНЬ + БЕВАЦИЗУМАБ 15 МГ/КГ 1 РАЗ В 21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0,9%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91 524,0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90 916,9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103 920,7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33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0,6%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104 848,4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571848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sh0331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ДОКСОРУБИЦИН 50-60 МГ/М В 1-Й ДЕНЬ + БЕВАЦИЗУМАБ 7,5-15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73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0,9%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66 847,8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0,3%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61 915,2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28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0,4%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71 586,0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14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0,3%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65 496,3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912921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sh0827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ПЕМЕТРЕКСЕД 500 МГ/М В 1-Й ДЕНЬ + БЕВАЦИЗУМАБ 7,5 МГ/КГ 1 РАЗ В 21 ДЕНЬ; ЦИКЛ 21 ДЕНЬ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0,9%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67 970,8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1,0%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66 616,2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57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0,7%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89 375,0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47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0,9%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85 281,5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071093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sh0652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>
                          <a:effectLst/>
                        </a:rPr>
                        <a:t>КАПЕЦИТАБИН 1600-1800 МГ/М В 1-14-Й ДНИ + ИРИНОТЕКАН 180-200 МГ/М В 1-Й ДЕНЬ + БЕВАЦИЗУМАБ 7,5 МГ/КГ В 1-Й ДЕНЬ; ЦИКЛ 21 ДЕНЬ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64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0,8%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67 007,8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36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0,5%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58 336,6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31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0,4%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64 616,1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20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0,4%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66 032,7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523636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30" u="none" strike="noStrike" dirty="0">
                          <a:effectLst/>
                        </a:rPr>
                        <a:t>sh0347</a:t>
                      </a:r>
                      <a:endParaRPr lang="en-US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30" u="none" strike="noStrike" dirty="0">
                          <a:effectLst/>
                        </a:rPr>
                        <a:t>КАРБОПЛАТИН AUC 6-7 В 1-Й ДЕНЬ + БЕВАЦИЗУМАБ 7,5-15 МГ/КГ В 1-Й ДЕНЬ; ЦИКЛ 21 ДЕНЬ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0,8%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66 768,8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33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0,5%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62 482,0</a:t>
                      </a:r>
                      <a:endParaRPr lang="ru-RU" sz="73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26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0,3%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69 632,4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31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0,6%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68 822,8</a:t>
                      </a:r>
                      <a:endParaRPr lang="ru-RU" sz="73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473407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 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Иные схемы лечения с применением препарата "БЕВАЦИЗУМАБ " (50 схем)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597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7,5%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88 408,1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473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7,0%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115 953,2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>
                          <a:effectLst/>
                        </a:rPr>
                        <a:t>751</a:t>
                      </a:r>
                      <a:endParaRPr lang="ru-RU" sz="73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9,9%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90 612,1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234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4,4%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30" u="none" strike="noStrike" dirty="0">
                          <a:effectLst/>
                        </a:rPr>
                        <a:t>95 734,5</a:t>
                      </a:r>
                      <a:endParaRPr lang="ru-RU" sz="73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033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33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244B85-2D22-4911-9921-7D3622EA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112F45-5961-487C-9FF8-AE2BD010CD9A}"/>
              </a:ext>
            </a:extLst>
          </p:cNvPr>
          <p:cNvSpPr/>
          <p:nvPr/>
        </p:nvSpPr>
        <p:spPr>
          <a:xfrm>
            <a:off x="354563" y="136524"/>
            <a:ext cx="118374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sz="1400" b="1" dirty="0">
                <a:solidFill>
                  <a:schemeClr val="accent2"/>
                </a:solidFill>
              </a:rPr>
              <a:t>ПЕМБРОЛИЗУМАБ</a:t>
            </a:r>
            <a:r>
              <a:rPr lang="ru-RU" sz="1400" b="1" dirty="0">
                <a:solidFill>
                  <a:schemeClr val="tx2"/>
                </a:solidFill>
              </a:rPr>
              <a:t> " за 10 мес. 2024 </a:t>
            </a:r>
            <a:r>
              <a:rPr lang="ru-RU" sz="1400" b="1" dirty="0">
                <a:solidFill>
                  <a:srgbClr val="C00000"/>
                </a:solidFill>
              </a:rPr>
              <a:t>(в ГУЗ на 627,8 млн. руб., в ЧУЗ на 1 985,5 млн. руб.) </a:t>
            </a:r>
            <a:r>
              <a:rPr lang="ru-RU" sz="1400" b="1" dirty="0">
                <a:solidFill>
                  <a:schemeClr val="tx2"/>
                </a:solidFill>
              </a:rPr>
              <a:t>и 10 мес. 2025</a:t>
            </a:r>
            <a:r>
              <a:rPr lang="ru-RU" sz="1400" b="1" dirty="0">
                <a:solidFill>
                  <a:srgbClr val="C00000"/>
                </a:solidFill>
              </a:rPr>
              <a:t>                    (в ГУЗ на 537,1 млн. руб., в ЧУЗ на 1 509,1 млн. руб.)</a:t>
            </a:r>
            <a:r>
              <a:rPr lang="ru-RU" sz="1400" b="1" dirty="0">
                <a:solidFill>
                  <a:schemeClr val="tx2"/>
                </a:solidFill>
              </a:rPr>
              <a:t> (по принятым к оплате) без учета МТР</a:t>
            </a:r>
            <a:endParaRPr lang="ru-RU" sz="1400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12AFEB8-0B1F-4975-8507-0548912A3D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21698"/>
              </p:ext>
            </p:extLst>
          </p:nvPr>
        </p:nvGraphicFramePr>
        <p:xfrm>
          <a:off x="273466" y="881935"/>
          <a:ext cx="11467961" cy="58153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0126">
                  <a:extLst>
                    <a:ext uri="{9D8B030D-6E8A-4147-A177-3AD203B41FA5}">
                      <a16:colId xmlns:a16="http://schemas.microsoft.com/office/drawing/2014/main" val="2132637086"/>
                    </a:ext>
                  </a:extLst>
                </a:gridCol>
                <a:gridCol w="3080182">
                  <a:extLst>
                    <a:ext uri="{9D8B030D-6E8A-4147-A177-3AD203B41FA5}">
                      <a16:colId xmlns:a16="http://schemas.microsoft.com/office/drawing/2014/main" val="2927230554"/>
                    </a:ext>
                  </a:extLst>
                </a:gridCol>
                <a:gridCol w="747278">
                  <a:extLst>
                    <a:ext uri="{9D8B030D-6E8A-4147-A177-3AD203B41FA5}">
                      <a16:colId xmlns:a16="http://schemas.microsoft.com/office/drawing/2014/main" val="934304301"/>
                    </a:ext>
                  </a:extLst>
                </a:gridCol>
                <a:gridCol w="651198">
                  <a:extLst>
                    <a:ext uri="{9D8B030D-6E8A-4147-A177-3AD203B41FA5}">
                      <a16:colId xmlns:a16="http://schemas.microsoft.com/office/drawing/2014/main" val="3835443334"/>
                    </a:ext>
                  </a:extLst>
                </a:gridCol>
                <a:gridCol w="843356">
                  <a:extLst>
                    <a:ext uri="{9D8B030D-6E8A-4147-A177-3AD203B41FA5}">
                      <a16:colId xmlns:a16="http://schemas.microsoft.com/office/drawing/2014/main" val="1926173290"/>
                    </a:ext>
                  </a:extLst>
                </a:gridCol>
                <a:gridCol w="619173">
                  <a:extLst>
                    <a:ext uri="{9D8B030D-6E8A-4147-A177-3AD203B41FA5}">
                      <a16:colId xmlns:a16="http://schemas.microsoft.com/office/drawing/2014/main" val="3592983622"/>
                    </a:ext>
                  </a:extLst>
                </a:gridCol>
                <a:gridCol w="629848">
                  <a:extLst>
                    <a:ext uri="{9D8B030D-6E8A-4147-A177-3AD203B41FA5}">
                      <a16:colId xmlns:a16="http://schemas.microsoft.com/office/drawing/2014/main" val="2584029859"/>
                    </a:ext>
                  </a:extLst>
                </a:gridCol>
                <a:gridCol w="651200">
                  <a:extLst>
                    <a:ext uri="{9D8B030D-6E8A-4147-A177-3AD203B41FA5}">
                      <a16:colId xmlns:a16="http://schemas.microsoft.com/office/drawing/2014/main" val="1051974703"/>
                    </a:ext>
                  </a:extLst>
                </a:gridCol>
                <a:gridCol w="512419">
                  <a:extLst>
                    <a:ext uri="{9D8B030D-6E8A-4147-A177-3AD203B41FA5}">
                      <a16:colId xmlns:a16="http://schemas.microsoft.com/office/drawing/2014/main" val="2380218544"/>
                    </a:ext>
                  </a:extLst>
                </a:gridCol>
                <a:gridCol w="608497">
                  <a:extLst>
                    <a:ext uri="{9D8B030D-6E8A-4147-A177-3AD203B41FA5}">
                      <a16:colId xmlns:a16="http://schemas.microsoft.com/office/drawing/2014/main" val="123074863"/>
                    </a:ext>
                  </a:extLst>
                </a:gridCol>
                <a:gridCol w="832681">
                  <a:extLst>
                    <a:ext uri="{9D8B030D-6E8A-4147-A177-3AD203B41FA5}">
                      <a16:colId xmlns:a16="http://schemas.microsoft.com/office/drawing/2014/main" val="2697666311"/>
                    </a:ext>
                  </a:extLst>
                </a:gridCol>
                <a:gridCol w="672550">
                  <a:extLst>
                    <a:ext uri="{9D8B030D-6E8A-4147-A177-3AD203B41FA5}">
                      <a16:colId xmlns:a16="http://schemas.microsoft.com/office/drawing/2014/main" val="86559672"/>
                    </a:ext>
                  </a:extLst>
                </a:gridCol>
                <a:gridCol w="501743">
                  <a:extLst>
                    <a:ext uri="{9D8B030D-6E8A-4147-A177-3AD203B41FA5}">
                      <a16:colId xmlns:a16="http://schemas.microsoft.com/office/drawing/2014/main" val="2995936876"/>
                    </a:ext>
                  </a:extLst>
                </a:gridCol>
                <a:gridCol w="557710">
                  <a:extLst>
                    <a:ext uri="{9D8B030D-6E8A-4147-A177-3AD203B41FA5}">
                      <a16:colId xmlns:a16="http://schemas.microsoft.com/office/drawing/2014/main" val="892540100"/>
                    </a:ext>
                  </a:extLst>
                </a:gridCol>
              </a:tblGrid>
              <a:tr h="1328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Схема/</a:t>
                      </a:r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 </a:t>
                      </a:r>
                      <a:r>
                        <a:rPr lang="ru-RU" sz="1000" dirty="0"/>
                        <a:t>месяцев 2024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 10 месяцев 2025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71611370"/>
                  </a:ext>
                </a:extLst>
              </a:tr>
              <a:tr h="132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ГУЗ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ЧУЗ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ГУЗ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ЧУЗ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94190216"/>
                  </a:ext>
                </a:extLst>
              </a:tr>
              <a:tr h="854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пембролизумаба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пембролизумаба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пембролизумаба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 </a:t>
                      </a:r>
                      <a:r>
                        <a:rPr lang="ru-RU" sz="1000" u="none" strike="noStrike" dirty="0" err="1">
                          <a:effectLst/>
                        </a:rPr>
                        <a:t>пембролизумаба</a:t>
                      </a:r>
                      <a:r>
                        <a:rPr lang="ru-RU" sz="1000" u="none" strike="noStrike" dirty="0">
                          <a:effectLst/>
                        </a:rPr>
                        <a:t>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048696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 с применением препарата "ПЕМБРОЛИЗУМАБ "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2 091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100,0%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300 257,2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6 092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100,0%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325 927,4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2 230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240 868,1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5 815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100,0%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259 523,7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09506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sh0504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1 629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77,9%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266 236,3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4 186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68,7%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266 194,3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1 986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89,1%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230 536,4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4 498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77,4%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230 869,9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093744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sh0876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400 МГ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ДЕНЬ; ЦИКЛ 42 ДНЯ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12,8%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509 630,5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1 263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20,7%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523 729,5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410 196,4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907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15,6%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391 767,1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153680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sh0954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ПАКЛИТАКСЕЛ 200 МГ/М В 1-Й ДЕНЬ + КАРБОПЛАТИН AUC 6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94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4,5%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294 005,1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185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297 450,9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4,6%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267 246,7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174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266 733,2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396602"/>
                  </a:ext>
                </a:extLst>
              </a:tr>
              <a:tr h="363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sh0596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ПЕМЕТРЕКСЕД 500 МГ/М В 1-Й ДЕНЬ + КАРБОПЛАТИН AUC 5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1,4%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324 278,9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1,6%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325 992,8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291 691,1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288 504,1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733611"/>
                  </a:ext>
                </a:extLst>
              </a:tr>
              <a:tr h="4848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sh0597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ПЕМЕТРЕКСЕД 500 МГ/М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1,4%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322 286,6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254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4,2%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321 631,7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0,3%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288 535,5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146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289 578,0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360781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sh1072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ЦИСПЛАТИН 75-80 МГ/М В 1-Й ДЕНЬ + ФТОРУРАЦИЛ 3750-4000 МГ/М (ПО 750-800 МГ/М В СУТКИ) (120-ЧАСОВАЯ ИНФУЗИЯ) В 1-5-Й ДНИ;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300 423,8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0,2%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301 895,7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266 921,5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0,2%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294 394,1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795367"/>
                  </a:ext>
                </a:extLst>
              </a:tr>
              <a:tr h="3636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sh0160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 МГ/КГ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194 590,4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195 324,0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0,2%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173 263,4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642994"/>
                  </a:ext>
                </a:extLst>
              </a:tr>
              <a:tr h="2386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sh0595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ПЕМЕТРЕКСЕД 500 МГ/М В 1-Й ДЕНЬ + ЦИСПЛАТИН 75 МГ/М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323 120,9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322 766,8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288 367,0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288 367,0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953071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sh1102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 + ЛЕНВАТИНИБ 20 МГ ВНУТРЬ ЕЖЕДНЕВНО;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422 208,0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415 762,4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0,3%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328 360,0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160646"/>
                  </a:ext>
                </a:extLst>
              </a:tr>
              <a:tr h="2424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sh0708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 1-Й ДЕНЬ + АКСИТИНИБ 10 МГ ЕЖЕДНЕВНО;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364 064,4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066554"/>
                  </a:ext>
                </a:extLst>
              </a:tr>
              <a:tr h="12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sh1211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ПЕМБРОЛИЗУМАБ 200 МГ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 + ДАБРАФЕНИБ 300 МГ ВНУТРЬ ЕЖЕДНЕВНО + ТРАМЕТИНИБ 2 МГ ВНУТРЬ ЕЖЕДНЕВНО;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481 977,0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763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147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3244B85-2D22-4911-9921-7D3622EA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112F45-5961-487C-9FF8-AE2BD010CD9A}"/>
              </a:ext>
            </a:extLst>
          </p:cNvPr>
          <p:cNvSpPr/>
          <p:nvPr/>
        </p:nvSpPr>
        <p:spPr>
          <a:xfrm>
            <a:off x="354563" y="136524"/>
            <a:ext cx="118374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2"/>
                </a:solidFill>
              </a:rPr>
              <a:t>Информация о фактическом исполнении лекарственной терапии при злокачественных новообразованиях (кроме лимфоидной и кроветворной тканей) с применением препарата "</a:t>
            </a:r>
            <a:r>
              <a:rPr lang="ru-RU" sz="1400" b="1" dirty="0">
                <a:solidFill>
                  <a:schemeClr val="accent2"/>
                </a:solidFill>
              </a:rPr>
              <a:t>НИВОЛУМАБ </a:t>
            </a:r>
            <a:r>
              <a:rPr lang="ru-RU" sz="1400" b="1" dirty="0">
                <a:solidFill>
                  <a:schemeClr val="tx2"/>
                </a:solidFill>
              </a:rPr>
              <a:t>" за 10 мес. 2024 </a:t>
            </a:r>
            <a:r>
              <a:rPr lang="ru-RU" sz="1400" b="1" dirty="0">
                <a:solidFill>
                  <a:srgbClr val="C00000"/>
                </a:solidFill>
              </a:rPr>
              <a:t>(в ГУЗ на 295,7 млн. руб., в ЧУЗ на 585,5 млн. руб.)  </a:t>
            </a:r>
            <a:r>
              <a:rPr lang="ru-RU" sz="1400" b="1" dirty="0">
                <a:solidFill>
                  <a:schemeClr val="tx2"/>
                </a:solidFill>
              </a:rPr>
              <a:t>и 10 мес. 2025 </a:t>
            </a:r>
            <a:r>
              <a:rPr lang="ru-RU" sz="1400" b="1" dirty="0">
                <a:solidFill>
                  <a:srgbClr val="C00000"/>
                </a:solidFill>
              </a:rPr>
              <a:t>(в ГУЗ на 237,7 млн. руб., в ЧУЗ на 414,9 млн. руб.) </a:t>
            </a:r>
            <a:r>
              <a:rPr lang="ru-RU" sz="1400" b="1" dirty="0">
                <a:solidFill>
                  <a:schemeClr val="tx2"/>
                </a:solidFill>
              </a:rPr>
              <a:t>(по принятым к оплате) без учета МТР</a:t>
            </a:r>
            <a:endParaRPr lang="ru-RU" sz="1400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0B80F68-1F7E-4A17-B59E-4D5486765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41438"/>
              </p:ext>
            </p:extLst>
          </p:nvPr>
        </p:nvGraphicFramePr>
        <p:xfrm>
          <a:off x="354559" y="1204913"/>
          <a:ext cx="11598899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479">
                  <a:extLst>
                    <a:ext uri="{9D8B030D-6E8A-4147-A177-3AD203B41FA5}">
                      <a16:colId xmlns:a16="http://schemas.microsoft.com/office/drawing/2014/main" val="4169646849"/>
                    </a:ext>
                  </a:extLst>
                </a:gridCol>
                <a:gridCol w="3824076">
                  <a:extLst>
                    <a:ext uri="{9D8B030D-6E8A-4147-A177-3AD203B41FA5}">
                      <a16:colId xmlns:a16="http://schemas.microsoft.com/office/drawing/2014/main" val="944276787"/>
                    </a:ext>
                  </a:extLst>
                </a:gridCol>
                <a:gridCol w="696407">
                  <a:extLst>
                    <a:ext uri="{9D8B030D-6E8A-4147-A177-3AD203B41FA5}">
                      <a16:colId xmlns:a16="http://schemas.microsoft.com/office/drawing/2014/main" val="2537555890"/>
                    </a:ext>
                  </a:extLst>
                </a:gridCol>
                <a:gridCol w="642000">
                  <a:extLst>
                    <a:ext uri="{9D8B030D-6E8A-4147-A177-3AD203B41FA5}">
                      <a16:colId xmlns:a16="http://schemas.microsoft.com/office/drawing/2014/main" val="2520724240"/>
                    </a:ext>
                  </a:extLst>
                </a:gridCol>
                <a:gridCol w="750814">
                  <a:extLst>
                    <a:ext uri="{9D8B030D-6E8A-4147-A177-3AD203B41FA5}">
                      <a16:colId xmlns:a16="http://schemas.microsoft.com/office/drawing/2014/main" val="687814813"/>
                    </a:ext>
                  </a:extLst>
                </a:gridCol>
                <a:gridCol w="457017">
                  <a:extLst>
                    <a:ext uri="{9D8B030D-6E8A-4147-A177-3AD203B41FA5}">
                      <a16:colId xmlns:a16="http://schemas.microsoft.com/office/drawing/2014/main" val="1747694775"/>
                    </a:ext>
                  </a:extLst>
                </a:gridCol>
                <a:gridCol w="544068">
                  <a:extLst>
                    <a:ext uri="{9D8B030D-6E8A-4147-A177-3AD203B41FA5}">
                      <a16:colId xmlns:a16="http://schemas.microsoft.com/office/drawing/2014/main" val="650772306"/>
                    </a:ext>
                  </a:extLst>
                </a:gridCol>
                <a:gridCol w="707289">
                  <a:extLst>
                    <a:ext uri="{9D8B030D-6E8A-4147-A177-3AD203B41FA5}">
                      <a16:colId xmlns:a16="http://schemas.microsoft.com/office/drawing/2014/main" val="588119120"/>
                    </a:ext>
                  </a:extLst>
                </a:gridCol>
                <a:gridCol w="467898">
                  <a:extLst>
                    <a:ext uri="{9D8B030D-6E8A-4147-A177-3AD203B41FA5}">
                      <a16:colId xmlns:a16="http://schemas.microsoft.com/office/drawing/2014/main" val="799169084"/>
                    </a:ext>
                  </a:extLst>
                </a:gridCol>
                <a:gridCol w="447434">
                  <a:extLst>
                    <a:ext uri="{9D8B030D-6E8A-4147-A177-3AD203B41FA5}">
                      <a16:colId xmlns:a16="http://schemas.microsoft.com/office/drawing/2014/main" val="3763165202"/>
                    </a:ext>
                  </a:extLst>
                </a:gridCol>
                <a:gridCol w="715222">
                  <a:extLst>
                    <a:ext uri="{9D8B030D-6E8A-4147-A177-3AD203B41FA5}">
                      <a16:colId xmlns:a16="http://schemas.microsoft.com/office/drawing/2014/main" val="2676872433"/>
                    </a:ext>
                  </a:extLst>
                </a:gridCol>
                <a:gridCol w="470624">
                  <a:extLst>
                    <a:ext uri="{9D8B030D-6E8A-4147-A177-3AD203B41FA5}">
                      <a16:colId xmlns:a16="http://schemas.microsoft.com/office/drawing/2014/main" val="2472102341"/>
                    </a:ext>
                  </a:extLst>
                </a:gridCol>
                <a:gridCol w="547460">
                  <a:extLst>
                    <a:ext uri="{9D8B030D-6E8A-4147-A177-3AD203B41FA5}">
                      <a16:colId xmlns:a16="http://schemas.microsoft.com/office/drawing/2014/main" val="701602210"/>
                    </a:ext>
                  </a:extLst>
                </a:gridCol>
                <a:gridCol w="653111">
                  <a:extLst>
                    <a:ext uri="{9D8B030D-6E8A-4147-A177-3AD203B41FA5}">
                      <a16:colId xmlns:a16="http://schemas.microsoft.com/office/drawing/2014/main" val="818877382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Схема/</a:t>
                      </a:r>
                      <a:r>
                        <a:rPr lang="en-US" sz="1000" u="none" strike="noStrike" dirty="0">
                          <a:effectLst/>
                        </a:rPr>
                        <a:t>DKK1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 месяцев 2024 года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 месяцев 2025 года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30638527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ГУЗ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ЧУЗ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ГУЗ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ЧУЗ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16991425"/>
                  </a:ext>
                </a:extLst>
              </a:tr>
              <a:tr h="4915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Объемы МП, случаев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Объемы МП, случаев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Доля от общего объема, 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Средняя стоимость 1 случая лечения, руб.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392930"/>
                  </a:ext>
                </a:extLst>
              </a:tr>
              <a:tr h="1350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Всего с применением препарата "НИВОЛУМАБ "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1 034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 100,0%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285 933,1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1 959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298 864,3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843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281 937,3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1 512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100,0% 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274 389,5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189562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sh0661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НИВОЛУМАБ 240 МГ В 1-Й ДЕНЬ; ЦИКЛ 14 ДНЕЙ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670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64,8%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215 639,1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1 175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215 601,4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595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70,6%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217 332,3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1 045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69,1%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216 999,1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673140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sh0662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480 МГ В 1-Й ДЕНЬ; ЦИКЛ 28 ДНЕЙ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246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23,8%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419 914,0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505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25,8%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420 387,8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126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14,9%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422 544,8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356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23,5%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422 332,8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46844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sh0583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3 МГ/КГ В 1-Й ДЕНЬ; ЦИКЛ 14 ДНЕЙ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6,3%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195 148,8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1,4%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196 448,7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71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8,4%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204 217,4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203 586,0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372551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sh0604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1 МГ/КГ В 1-Й ДЕНЬ + ИПИЛИМУМАБ 3 МГ/КГ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969 072,1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2,6%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973 075,3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3,9%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994 244,7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0,9%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992 722,5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758656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sh0709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3 МГ/КГ В 1-Й ДЕНЬ + ИПИЛИМУМАБ 1 МГ/КГ В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1,5%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498 143,8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2,9%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501 643,4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1,2%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504 023,8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0,5%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510 784,0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362583"/>
                  </a:ext>
                </a:extLst>
              </a:tr>
              <a:tr h="3595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sh1113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240 МГ В 1-Й ДЕНЬ + ОКСАЛИПЛАТИН 85 МГ/М В 1-Й ДЕНЬ + КАЛЬЦИЯ ФОЛИНАТ 400 МГ/М В 1-Й ДЕНЬ + ФТОРУРАЦИЛ 2400 МГ/М (ПО 1200 МГ/М В СУТКИ) (46-ЧАСОВАЯ ИНФУЗИЯ) В 1-2-Й ДНИ + ФТОРУРАЦИЛ 400 МГ/М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ДЕНЬ; ЦИКЛ 14 ДНЕЙ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9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0,9%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236 854,3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114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5,8%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235 701,8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0,4%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235 032,0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235 679,8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796431"/>
                  </a:ext>
                </a:extLst>
              </a:tr>
              <a:tr h="1966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sh1105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360 МГ В 1-Й ДЕНЬ + ОКСАЛИПЛАТИН 130 МГ/М В 1-Й ДЕНЬ + КАПЕЦИТАБИН 2000 МГ/М В 1-14-Й ДНИ;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0,4%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340 610,0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0,7%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322 269,5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0,4%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338 574,0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0,1%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340 610,0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135296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sh0962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3 МГ/КГ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 + ИПИЛИМУМАБ 1 МГ/КГ В/В 1 РАЗ В 42 ДНЯ; ЦИКЛ 14 ДНЕЙ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0,7%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298 276,0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99900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sh0979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360 МГ В 1-Й И 22-Й ДЕНЬ + ИПИЛИМУМАБ 1 МГ/КГ В 1-Й ДЕНЬ; ЦИКЛ 42 ДНЯ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0,0%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0,3%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471 804,0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949717"/>
                  </a:ext>
                </a:extLst>
              </a:tr>
              <a:tr h="98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sh1217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НИВОЛУМАБ 240 МГ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 + ИПИЛИМУМАБ 1 МГ/КГ В/В </a:t>
                      </a:r>
                      <a:r>
                        <a:rPr lang="ru-RU" sz="1000" u="none" strike="noStrike" dirty="0" err="1">
                          <a:effectLst/>
                        </a:rPr>
                        <a:t>В</a:t>
                      </a:r>
                      <a:r>
                        <a:rPr lang="ru-RU" sz="1000" u="none" strike="noStrike" dirty="0">
                          <a:effectLst/>
                        </a:rPr>
                        <a:t> 1-Й ДЕНЬ; ЦИКЛ 21 ДЕНЬ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0,0%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 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0,2%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524 608,0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2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0,1%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524 608,00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704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9873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11204</TotalTime>
  <Words>10492</Words>
  <Application>Microsoft Office PowerPoint</Application>
  <PresentationFormat>Широкоэкранный</PresentationFormat>
  <Paragraphs>3121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7" baseType="lpstr">
      <vt:lpstr>Arial</vt:lpstr>
      <vt:lpstr>Calibri</vt:lpstr>
      <vt:lpstr>Comic Sans MS</vt:lpstr>
      <vt:lpstr>Corbel</vt:lpstr>
      <vt:lpstr>Corbel Light</vt:lpstr>
      <vt:lpstr>Montserrat Bold</vt:lpstr>
      <vt:lpstr>Noto Sans Symbols</vt:lpstr>
      <vt:lpstr>Roche Sans Condensed Light</vt:lpstr>
      <vt:lpstr>Roche Sans Light</vt:lpstr>
      <vt:lpstr>Roche Sans Medium</vt:lpstr>
      <vt:lpstr>Times New Roman</vt:lpstr>
      <vt:lpstr>Verdana</vt:lpstr>
      <vt:lpstr>1_Тема Office</vt:lpstr>
      <vt:lpstr>Базис</vt:lpstr>
      <vt:lpstr>Презентация PowerPoint</vt:lpstr>
      <vt:lpstr>Нормативно-правовая база Письмо Минздрава России от 11.02.2025 N 31-2/И/2-2286 "О формировании и экономическом обосновании территориальных программ государственных гарантий бесплатного оказания гражданам медицинской помощи на 2024 - 2026 годы" </vt:lpstr>
      <vt:lpstr>Фактическая структура видов лечения при онкологических заболеваниях в 2025 году</vt:lpstr>
      <vt:lpstr>Информация о фактическом исполнении лекарственной терапии при злокачественных новообразованиях (кроме лимфоидной и кроветворной тканей) в разрезе уровней (по принятым к оплате счетам)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Прямые затраты системы ОМС на 1 пациента с дислипидемией в МО (Тарифное соглашение МО 2025 год)</vt:lpstr>
      <vt:lpstr>Фактическая доля лекарственных препаратов при офтальмологических заболеваниях за 10 месяцев 2025 года</vt:lpstr>
      <vt:lpstr>Презентация PowerPoint</vt:lpstr>
      <vt:lpstr>Презентация PowerPoint</vt:lpstr>
      <vt:lpstr>Информация о фактическом исполнении лекарственной терапии при лечении вирусного гепатита C за 10 месяцев 2025 года (по принятым к оплате) без учета МТР</vt:lpstr>
      <vt:lpstr>Информация о фактическом исполнении лекарственной терапии для лечения вирусного гепатита С за 10 месяцев 2025 года (по принятым к оплате) без учета МТР в разрезе МО</vt:lpstr>
      <vt:lpstr>Информация о фактическом исполнении лекарственной терапии для лечения вирусного гепатита B за 10 месяцев 2025 года (по принятым к оплате) без учета МТР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Московской областной программы ОМС за январь-февраль 2024 года</dc:title>
  <dc:creator>Николаевская Анжелика Александровна</dc:creator>
  <cp:lastModifiedBy>Бредова Ольга Николаевна</cp:lastModifiedBy>
  <cp:revision>733</cp:revision>
  <cp:lastPrinted>2025-11-27T15:50:00Z</cp:lastPrinted>
  <dcterms:created xsi:type="dcterms:W3CDTF">2024-03-21T13:17:21Z</dcterms:created>
  <dcterms:modified xsi:type="dcterms:W3CDTF">2025-11-27T20:43:28Z</dcterms:modified>
</cp:coreProperties>
</file>